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3" r:id="rId2"/>
    <p:sldMasterId id="2147483782" r:id="rId3"/>
    <p:sldMasterId id="2147483900" r:id="rId4"/>
  </p:sldMasterIdLst>
  <p:notesMasterIdLst>
    <p:notesMasterId r:id="rId49"/>
  </p:notesMasterIdLst>
  <p:sldIdLst>
    <p:sldId id="263" r:id="rId5"/>
    <p:sldId id="1444" r:id="rId6"/>
    <p:sldId id="579" r:id="rId7"/>
    <p:sldId id="1445" r:id="rId8"/>
    <p:sldId id="1446" r:id="rId9"/>
    <p:sldId id="1448" r:id="rId10"/>
    <p:sldId id="1447" r:id="rId11"/>
    <p:sldId id="1449" r:id="rId12"/>
    <p:sldId id="1450" r:id="rId13"/>
    <p:sldId id="1451" r:id="rId14"/>
    <p:sldId id="1452" r:id="rId15"/>
    <p:sldId id="1453" r:id="rId16"/>
    <p:sldId id="1454" r:id="rId17"/>
    <p:sldId id="1455" r:id="rId18"/>
    <p:sldId id="1457" r:id="rId19"/>
    <p:sldId id="1456" r:id="rId20"/>
    <p:sldId id="1458" r:id="rId21"/>
    <p:sldId id="1459" r:id="rId22"/>
    <p:sldId id="1460" r:id="rId23"/>
    <p:sldId id="1461" r:id="rId24"/>
    <p:sldId id="1462" r:id="rId25"/>
    <p:sldId id="1465" r:id="rId26"/>
    <p:sldId id="1466" r:id="rId27"/>
    <p:sldId id="1467" r:id="rId28"/>
    <p:sldId id="1468" r:id="rId29"/>
    <p:sldId id="1473" r:id="rId30"/>
    <p:sldId id="1474" r:id="rId31"/>
    <p:sldId id="1475" r:id="rId32"/>
    <p:sldId id="1476" r:id="rId33"/>
    <p:sldId id="1469" r:id="rId34"/>
    <p:sldId id="1470" r:id="rId35"/>
    <p:sldId id="1471" r:id="rId36"/>
    <p:sldId id="1472" r:id="rId37"/>
    <p:sldId id="1478" r:id="rId38"/>
    <p:sldId id="1479" r:id="rId39"/>
    <p:sldId id="1480" r:id="rId40"/>
    <p:sldId id="1481" r:id="rId41"/>
    <p:sldId id="1482" r:id="rId42"/>
    <p:sldId id="1483" r:id="rId43"/>
    <p:sldId id="1484" r:id="rId44"/>
    <p:sldId id="1485" r:id="rId45"/>
    <p:sldId id="1486" r:id="rId46"/>
    <p:sldId id="1487" r:id="rId47"/>
    <p:sldId id="1396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Seoung Bum" initials="KSB" lastIdx="1" clrIdx="0">
    <p:extLst>
      <p:ext uri="{19B8F6BF-5375-455C-9EA6-DF929625EA0E}">
        <p15:presenceInfo xmlns:p15="http://schemas.microsoft.com/office/powerpoint/2012/main" userId="f052ebe4a8cb20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618"/>
    <a:srgbClr val="DC7016"/>
    <a:srgbClr val="FF9900"/>
    <a:srgbClr val="0000FF"/>
    <a:srgbClr val="A9BBF5"/>
    <a:srgbClr val="FCA2EF"/>
    <a:srgbClr val="F6F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3" autoAdjust="0"/>
    <p:restoredTop sz="94193" autoAdjust="0"/>
  </p:normalViewPr>
  <p:slideViewPr>
    <p:cSldViewPr>
      <p:cViewPr>
        <p:scale>
          <a:sx n="100" d="100"/>
          <a:sy n="100" d="100"/>
        </p:scale>
        <p:origin x="1440" y="162"/>
      </p:cViewPr>
      <p:guideLst>
        <p:guide orient="horz" pos="38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B8DD-BCF6-434F-B41E-53BF928DC75C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C5B42-B58E-4067-B793-131CD8A17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0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CE5F0-15BA-417D-9593-89B54FB46F56}" type="slidenum">
              <a:rPr lang="zh-CN" altLang="en-US">
                <a:solidFill>
                  <a:prstClr val="black"/>
                </a:solidFill>
              </a:rPr>
              <a:pPr/>
              <a:t>1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8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61F8-C3C5-403A-B589-3A7B8E4C1F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65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61F8-C3C5-403A-B589-3A7B8E4C1F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02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61F8-C3C5-403A-B589-3A7B8E4C1F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61F8-C3C5-403A-B589-3A7B8E4C1F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97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515" name="Picture 3" descr="LT_PuzzlePiec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</p:spPr>
      </p:pic>
      <p:sp>
        <p:nvSpPr>
          <p:cNvPr id="320516" name="Rectangle 4"/>
          <p:cNvSpPr>
            <a:spLocks noChangeArrowheads="1"/>
          </p:cNvSpPr>
          <p:nvPr userDrawn="1"/>
        </p:nvSpPr>
        <p:spPr bwMode="gray">
          <a:xfrm>
            <a:off x="2933083" y="2205038"/>
            <a:ext cx="5671365" cy="9366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200" b="1" dirty="0">
              <a:solidFill>
                <a:srgbClr val="333399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320517" name="Rectangle 5"/>
          <p:cNvSpPr>
            <a:spLocks noChangeArrowheads="1"/>
          </p:cNvSpPr>
          <p:nvPr userDrawn="1"/>
        </p:nvSpPr>
        <p:spPr bwMode="gray">
          <a:xfrm>
            <a:off x="4932363" y="2997200"/>
            <a:ext cx="3743325" cy="5762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200" b="1" dirty="0">
              <a:solidFill>
                <a:srgbClr val="333399"/>
              </a:solidFill>
              <a:latin typeface="Arial" pitchFamily="34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15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C7DDAF65-67E2-4230-9F1A-B60F161FD5E0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118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7752A209-D14B-4134-B16A-C17177BC786B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794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1377C75C-1B68-4116-8DDF-2B05B6633901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622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0B1D376A-25CB-47B7-A8D4-8945C6118FD0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081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E9ED4108-F5E6-48AB-8EAB-D5845719BB1C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084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E7932F1A-3F25-4855-B073-6D2AEC8EE078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154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D847C47D-D355-4543-AF00-E91AA6D93030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406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F25F364F-900D-457B-A24E-EFDD9B9AD43D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336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B8793B06-6FE9-45D1-8F45-96502184B7F3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497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72D55DFF-E893-4F10-840C-FD6DFE9E624B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18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1377C75C-1B68-4116-8DDF-2B05B6633901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567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C7DDAF65-67E2-4230-9F1A-B60F161FD5E0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3598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7752A209-D14B-4134-B16A-C17177BC786B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322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19263"/>
            <a:ext cx="4038600" cy="441166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53200"/>
            <a:ext cx="914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F240E-E133-4605-86F5-6DD29E14397C}" type="datetime1">
              <a:rPr lang="en-US">
                <a:solidFill>
                  <a:srgbClr val="000000"/>
                </a:solidFill>
              </a:rPr>
              <a:pPr>
                <a:defRPr/>
              </a:pPr>
              <a:t>4/19/2019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86800" y="6553200"/>
            <a:ext cx="381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7BF3A-C102-42BE-A713-F43C224BD1B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831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B5EDC9-01F8-4F9E-AEFD-6D69CFA1DDC4}" type="datetime1">
              <a:rPr lang="ko-KR" altLang="en-US" smtClean="0">
                <a:solidFill>
                  <a:srgbClr val="000000"/>
                </a:solidFill>
              </a:rPr>
              <a:pPr/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251CCFF-9B0F-4ADE-84A7-2D6495452C40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134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174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fld id="{F2315714-C13D-4D4E-962B-4166D20CF6CA}" type="slidenum">
              <a:rPr lang="ko-KR" altLang="en-US" smtClean="0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18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53200"/>
            <a:ext cx="914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170D1-B355-4918-B104-9F2E1E3BCFE5}" type="datetime1">
              <a:rPr lang="en-US">
                <a:solidFill>
                  <a:srgbClr val="000000"/>
                </a:solidFill>
              </a:rPr>
              <a:pPr>
                <a:defRPr/>
              </a:pPr>
              <a:t>4/19/2019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86800" y="6553200"/>
            <a:ext cx="381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426C2-440A-42CA-B6A7-2D767330B83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1681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1377C75C-1B68-4116-8DDF-2B05B6633901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506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0B1D376A-25CB-47B7-A8D4-8945C6118FD0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453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E9ED4108-F5E6-48AB-8EAB-D5845719BB1C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085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E7932F1A-3F25-4855-B073-6D2AEC8EE078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93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0B1D376A-25CB-47B7-A8D4-8945C6118FD0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243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D847C47D-D355-4543-AF00-E91AA6D93030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5883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F25F364F-900D-457B-A24E-EFDD9B9AD43D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005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B8793B06-6FE9-45D1-8F45-96502184B7F3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083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72D55DFF-E893-4F10-840C-FD6DFE9E624B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663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C7DDAF65-67E2-4230-9F1A-B60F161FD5E0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5919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7752A209-D14B-4134-B16A-C17177BC786B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887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19263"/>
            <a:ext cx="4038600" cy="441166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53200"/>
            <a:ext cx="914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F240E-E133-4605-86F5-6DD29E14397C}" type="datetime1">
              <a:rPr lang="en-US">
                <a:solidFill>
                  <a:srgbClr val="000000"/>
                </a:solidFill>
              </a:rPr>
              <a:pPr>
                <a:defRPr/>
              </a:pPr>
              <a:t>4/19/2019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86800" y="6553200"/>
            <a:ext cx="381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7BF3A-C102-42BE-A713-F43C224BD1B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6946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0500" y="428605"/>
            <a:ext cx="8786813" cy="480115"/>
          </a:xfrm>
          <a:prstGeom prst="rect">
            <a:avLst/>
          </a:prstGeom>
        </p:spPr>
        <p:txBody>
          <a:bodyPr/>
          <a:lstStyle>
            <a:lvl1pPr>
              <a:defRPr sz="2400" b="1" spc="-15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1"/>
          </p:nvPr>
        </p:nvSpPr>
        <p:spPr>
          <a:xfrm>
            <a:off x="178831" y="1196753"/>
            <a:ext cx="8786813" cy="537552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360363" indent="-360363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v"/>
              <a:defRPr sz="2000" b="1" spc="-150">
                <a:latin typeface="+mn-ea"/>
                <a:ea typeface="+mn-ea"/>
              </a:defRPr>
            </a:lvl1pPr>
            <a:lvl2pPr marL="627063" indent="-2730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defRPr sz="1800" b="0" spc="-150">
                <a:latin typeface="+mn-ea"/>
                <a:ea typeface="+mn-ea"/>
              </a:defRPr>
            </a:lvl2pPr>
            <a:lvl3pPr marL="985838" indent="-265113">
              <a:lnSpc>
                <a:spcPct val="150000"/>
              </a:lnSpc>
              <a:buClr>
                <a:schemeClr val="accent3"/>
              </a:buClr>
              <a:buFont typeface="Wingdings" pitchFamily="2" charset="2"/>
              <a:buChar char="ü"/>
              <a:defRPr spc="-150"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en-US" altLang="ko-KR" dirty="0" err="1"/>
              <a:t>Aaa</a:t>
            </a:r>
            <a:endParaRPr lang="en-US" altLang="ko-KR" dirty="0"/>
          </a:p>
          <a:p>
            <a:pPr lvl="2"/>
            <a:r>
              <a:rPr lang="en-US" altLang="ko-KR" dirty="0" err="1"/>
              <a:t>Aaa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619500" y="6600849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711A173-7B9A-4F15-BB53-6F7EEC07B34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86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9"/>
          <p:cNvSpPr>
            <a:spLocks/>
          </p:cNvSpPr>
          <p:nvPr userDrawn="1"/>
        </p:nvSpPr>
        <p:spPr bwMode="auto">
          <a:xfrm>
            <a:off x="3462526" y="6483350"/>
            <a:ext cx="2218948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820738" latinLnBrk="0">
              <a:lnSpc>
                <a:spcPts val="1200"/>
              </a:lnSpc>
              <a:defRPr/>
            </a:pPr>
            <a:fld id="{10763757-6B68-4461-ADD4-50E900CC3295}" type="slidenum">
              <a:rPr lang="en-US" altLang="ko-KR" sz="900">
                <a:solidFill>
                  <a:srgbClr val="002776"/>
                </a:solidFill>
                <a:ea typeface="돋움" pitchFamily="50" charset="-127"/>
              </a:rPr>
              <a:pPr algn="ctr" defTabSz="820738" latinLnBrk="0">
                <a:lnSpc>
                  <a:spcPts val="1200"/>
                </a:lnSpc>
                <a:defRPr/>
              </a:pPr>
              <a:t>‹#›</a:t>
            </a:fld>
            <a:endParaRPr lang="en-US" altLang="ko-KR" sz="900" dirty="0">
              <a:solidFill>
                <a:srgbClr val="002776"/>
              </a:solidFill>
              <a:ea typeface="돋움" pitchFamily="50" charset="-127"/>
            </a:endParaRPr>
          </a:p>
        </p:txBody>
      </p:sp>
      <p:cxnSp>
        <p:nvCxnSpPr>
          <p:cNvPr id="7" name="직선 연결선 16"/>
          <p:cNvCxnSpPr>
            <a:cxnSpLocks noChangeShapeType="1"/>
          </p:cNvCxnSpPr>
          <p:nvPr userDrawn="1"/>
        </p:nvCxnSpPr>
        <p:spPr bwMode="auto">
          <a:xfrm>
            <a:off x="328299" y="727075"/>
            <a:ext cx="8509386" cy="1588"/>
          </a:xfrm>
          <a:prstGeom prst="line">
            <a:avLst/>
          </a:prstGeom>
          <a:noFill/>
          <a:ln w="9525" algn="ctr">
            <a:solidFill>
              <a:srgbClr val="002776"/>
            </a:solidFill>
            <a:round/>
            <a:headEnd/>
            <a:tailEnd/>
          </a:ln>
        </p:spPr>
      </p:cxn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0711" y="773655"/>
            <a:ext cx="8541676" cy="307777"/>
          </a:xfrm>
          <a:prstGeom prst="rect">
            <a:avLst/>
          </a:prstGeom>
        </p:spPr>
        <p:txBody>
          <a:bodyPr/>
          <a:lstStyle>
            <a:lvl1pPr marL="0" indent="0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+mj-lt"/>
                <a:ea typeface="가는각진제목체" pitchFamily="18" charset="-127"/>
              </a:defRPr>
            </a:lvl2pPr>
            <a:lvl3pPr marL="1143000" indent="-228600">
              <a:defRPr>
                <a:latin typeface="+mj-lt"/>
                <a:ea typeface="가는각진제목체" pitchFamily="18" charset="-127"/>
              </a:defRPr>
            </a:lvl3pPr>
            <a:lvl4pPr>
              <a:defRPr>
                <a:latin typeface="+mj-lt"/>
                <a:ea typeface="가는각진제목체" pitchFamily="18" charset="-127"/>
              </a:defRPr>
            </a:lvl4pPr>
            <a:lvl5pPr>
              <a:defRPr>
                <a:latin typeface="+mj-lt"/>
                <a:ea typeface="가는각진제목체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816351" y="1484315"/>
            <a:ext cx="4553679" cy="1034129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1400" b="1">
                <a:solidFill>
                  <a:schemeClr val="tx1"/>
                </a:solidFill>
              </a:defRPr>
            </a:lvl2pPr>
            <a:lvl3pPr>
              <a:defRPr sz="14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310711" y="228600"/>
            <a:ext cx="8541630" cy="495300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97310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1419B63-1B87-4C80-90E1-AA1968F09872}" type="datetimeFigureOut">
              <a:rPr lang="ko-KR" altLang="en-US">
                <a:solidFill>
                  <a:srgbClr val="1C1C1C"/>
                </a:solidFill>
              </a:rPr>
              <a:pPr>
                <a:defRPr/>
              </a:pPr>
              <a:t>2019-04-19</a:t>
            </a:fld>
            <a:endParaRPr lang="en-US" altLang="ko-KR">
              <a:solidFill>
                <a:srgbClr val="1C1C1C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ko-KR">
              <a:solidFill>
                <a:srgbClr val="1C1C1C"/>
              </a:solidFill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A781CA4-B58B-417C-B212-D3A9283F4FFE}" type="slidenum">
              <a:rPr lang="ko-KR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544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E9ED4108-F5E6-48AB-8EAB-D5845719BB1C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9530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3FACB-A733-41BC-B0C7-AC7517E8E4EB}" type="datetimeFigureOut">
              <a:rPr lang="ko-KR" altLang="en-US">
                <a:solidFill>
                  <a:srgbClr val="000000"/>
                </a:solidFill>
              </a:rPr>
              <a:pPr>
                <a:defRPr/>
              </a:pPr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3346BD-03B1-435C-AB89-AE48EA367FD2}" type="slidenum">
              <a:rPr lang="ko-KR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86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7ED7D-DC89-41CA-A507-9CEDCEBFE26A}" type="datetimeFigureOut">
              <a:rPr lang="ko-KR" altLang="en-US">
                <a:solidFill>
                  <a:srgbClr val="000000"/>
                </a:solidFill>
              </a:rPr>
              <a:pPr>
                <a:defRPr/>
              </a:pPr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CB32A-BA86-4A6C-A1EF-2A0398159C1E}" type="slidenum">
              <a:rPr lang="ko-KR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49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0EF4D-AC25-43E3-98DA-8D4D786DE853}" type="datetimeFigureOut">
              <a:rPr lang="ko-KR" altLang="en-US">
                <a:solidFill>
                  <a:srgbClr val="000000"/>
                </a:solidFill>
              </a:rPr>
              <a:pPr>
                <a:defRPr/>
              </a:pPr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853C9-0348-409A-9366-A072AD533D6D}" type="slidenum">
              <a:rPr lang="ko-KR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186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3343F-B081-40AC-B137-2A8CE26068CE}" type="datetimeFigureOut">
              <a:rPr lang="ko-KR" altLang="en-US">
                <a:solidFill>
                  <a:srgbClr val="000000"/>
                </a:solidFill>
              </a:rPr>
              <a:pPr>
                <a:defRPr/>
              </a:pPr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359BF-D758-4C30-9C11-FABDB8087BB0}" type="slidenum">
              <a:rPr lang="ko-KR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858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31EAE-9B5B-4D71-85D8-358D8F6A9D55}" type="datetimeFigureOut">
              <a:rPr lang="ko-KR" altLang="en-US">
                <a:solidFill>
                  <a:srgbClr val="000000"/>
                </a:solidFill>
              </a:rPr>
              <a:pPr>
                <a:defRPr/>
              </a:pPr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B246A-D2D4-40CF-8450-75732648960D}" type="slidenum">
              <a:rPr lang="ko-KR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957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0422F4-C1DB-42F1-BCC0-FEE8773DC277}" type="datetimeFigureOut">
              <a:rPr lang="ko-KR" altLang="en-US">
                <a:solidFill>
                  <a:srgbClr val="000000"/>
                </a:solidFill>
              </a:rPr>
              <a:pPr>
                <a:defRPr/>
              </a:pPr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F857B-46B4-4171-89BC-26B2F2EB3C0C}" type="slidenum">
              <a:rPr lang="ko-KR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831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05CD0-9D52-4D14-8256-98A848C69C29}" type="datetimeFigureOut">
              <a:rPr lang="ko-KR" altLang="en-US">
                <a:solidFill>
                  <a:srgbClr val="000000"/>
                </a:solidFill>
              </a:rPr>
              <a:pPr>
                <a:defRPr/>
              </a:pPr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4A3F2-6D58-40FC-B3E9-443CEE8D03C5}" type="slidenum">
              <a:rPr lang="ko-KR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057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3DE4E4-4840-4011-9AEA-FB601772513C}" type="datetimeFigureOut">
              <a:rPr lang="ko-KR" altLang="en-US">
                <a:solidFill>
                  <a:srgbClr val="000000"/>
                </a:solidFill>
              </a:rPr>
              <a:pPr>
                <a:defRPr/>
              </a:pPr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54FE4-5688-4A22-BDA5-0C11CDEAD585}" type="slidenum">
              <a:rPr lang="ko-KR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1699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1BBA75-FF9A-4E64-8CCE-1A9B67F5DFEA}" type="datetimeFigureOut">
              <a:rPr lang="ko-KR" altLang="en-US">
                <a:solidFill>
                  <a:srgbClr val="000000"/>
                </a:solidFill>
              </a:rPr>
              <a:pPr>
                <a:defRPr/>
              </a:pPr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D3FCF-6E58-481C-B334-736118B0C90C}" type="slidenum">
              <a:rPr lang="ko-KR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529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9EAF2-0B93-450A-824C-13694575D0D9}" type="datetimeFigureOut">
              <a:rPr lang="ko-KR" altLang="en-US">
                <a:solidFill>
                  <a:srgbClr val="000000"/>
                </a:solidFill>
              </a:rPr>
              <a:pPr>
                <a:defRPr/>
              </a:pPr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5650F-F6D1-4230-8952-35AD4A79A49C}" type="slidenum">
              <a:rPr lang="ko-KR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08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E7932F1A-3F25-4855-B073-6D2AEC8EE078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50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D847C47D-D355-4543-AF00-E91AA6D93030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959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Corbel" panose="020B0503020204020204" pitchFamily="34" charset="0"/>
              </a:defRPr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F25F364F-900D-457B-A24E-EFDD9B9AD43D}" type="slidenum">
              <a:rPr lang="ko-KR" altLang="en-US" smtClean="0">
                <a:solidFill>
                  <a:srgbClr val="FFFFFF"/>
                </a:solidFill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dirty="0">
              <a:solidFill>
                <a:srgbClr val="FFFFFF"/>
              </a:solidFill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5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B8793B06-6FE9-45D1-8F45-96502184B7F3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77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2771775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fld id="{72D55DFF-E893-4F10-840C-FD6DFE9E624B}" type="slidenum">
              <a:rPr lang="ko-KR" altLang="en-US" sz="1200">
                <a:solidFill>
                  <a:srgbClr val="FFFFFF"/>
                </a:solidFill>
                <a:latin typeface="Times New Roman" pitchFamily="18" charset="0"/>
                <a:ea typeface="HY견고딕" pitchFamily="18" charset="-127"/>
              </a:rPr>
              <a:pPr algn="ctr" fontAlgn="t">
                <a:lnSpc>
                  <a:spcPct val="16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t>‹#›</a:t>
            </a:fld>
            <a:endParaRPr lang="en-US" altLang="ko-KR" sz="1200" dirty="0">
              <a:solidFill>
                <a:srgbClr val="FFFFFF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87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16" name="Rectangle 24"/>
          <p:cNvSpPr>
            <a:spLocks noChangeArrowheads="1"/>
          </p:cNvSpPr>
          <p:nvPr/>
        </p:nvSpPr>
        <p:spPr bwMode="gray">
          <a:xfrm>
            <a:off x="250825" y="270176"/>
            <a:ext cx="8642350" cy="6337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200" b="1" dirty="0">
              <a:solidFill>
                <a:srgbClr val="333399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6" name="Line 6"/>
          <p:cNvSpPr>
            <a:spLocks noChangeShapeType="1"/>
          </p:cNvSpPr>
          <p:nvPr userDrawn="1"/>
        </p:nvSpPr>
        <p:spPr bwMode="auto">
          <a:xfrm>
            <a:off x="0" y="836712"/>
            <a:ext cx="9144000" cy="0"/>
          </a:xfrm>
          <a:prstGeom prst="line">
            <a:avLst/>
          </a:prstGeom>
          <a:noFill/>
          <a:ln w="38100">
            <a:solidFill>
              <a:srgbClr val="DC701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pic>
        <p:nvPicPr>
          <p:cNvPr id="707586" name="Picture 2" descr="ííìì¤í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986" y="37132"/>
            <a:ext cx="1142874" cy="3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14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16" name="Rectangle 24"/>
          <p:cNvSpPr>
            <a:spLocks noChangeArrowheads="1"/>
          </p:cNvSpPr>
          <p:nvPr/>
        </p:nvSpPr>
        <p:spPr bwMode="gray">
          <a:xfrm>
            <a:off x="250825" y="260350"/>
            <a:ext cx="8642350" cy="6337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200" b="1" dirty="0">
              <a:solidFill>
                <a:srgbClr val="333399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13" name="슬라이드 번호 개체 틀 40"/>
          <p:cNvSpPr>
            <a:spLocks noGrp="1"/>
          </p:cNvSpPr>
          <p:nvPr/>
        </p:nvSpPr>
        <p:spPr bwMode="auto">
          <a:xfrm>
            <a:off x="4249475" y="6492331"/>
            <a:ext cx="914033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sz="12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2pPr>
            <a:lvl3pPr marL="914400" algn="ctr" rtl="0" fontAlgn="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3pPr>
            <a:lvl4pPr marL="1371600" algn="ctr" rtl="0" fontAlgn="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4pPr>
            <a:lvl5pPr marL="1828800" algn="ctr" rtl="0" fontAlgn="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fld id="{251AECCE-E78E-429D-92FF-D8C64997AA6A}" type="slidenum">
              <a:rPr lang="en-US" altLang="ko-KR" smtClean="0">
                <a:solidFill>
                  <a:srgbClr val="000000"/>
                </a:solidFill>
              </a:rPr>
              <a:pPr>
                <a:lnSpc>
                  <a:spcPct val="120000"/>
                </a:lnSpc>
                <a:defRPr/>
              </a:pPr>
              <a:t>‹#›</a:t>
            </a:fld>
            <a:r>
              <a:rPr lang="en-US" altLang="ko-KR" dirty="0">
                <a:solidFill>
                  <a:srgbClr val="000000"/>
                </a:solidFill>
              </a:rPr>
              <a:t> / 264</a:t>
            </a: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-1588" y="6357938"/>
            <a:ext cx="9144001" cy="0"/>
          </a:xfrm>
          <a:prstGeom prst="line">
            <a:avLst/>
          </a:prstGeom>
          <a:noFill/>
          <a:ln w="38100" cmpd="dbl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algn="ctr" latinLnBrk="0">
              <a:defRPr/>
            </a:pPr>
            <a:endParaRPr lang="ko-KR" altLang="en-US" kern="0" dirty="0">
              <a:solidFill>
                <a:sysClr val="windowText" lastClr="000000"/>
              </a:solidFill>
              <a:latin typeface="Times New Roman" pitchFamily="18" charset="0"/>
              <a:ea typeface="HY견고딕" pitchFamily="18" charset="-127"/>
            </a:endParaRPr>
          </a:p>
        </p:txBody>
      </p:sp>
      <p:sp>
        <p:nvSpPr>
          <p:cNvPr id="8" name="Line 30"/>
          <p:cNvSpPr>
            <a:spLocks noChangeShapeType="1"/>
          </p:cNvSpPr>
          <p:nvPr/>
        </p:nvSpPr>
        <p:spPr bwMode="auto">
          <a:xfrm>
            <a:off x="0" y="908720"/>
            <a:ext cx="9144000" cy="0"/>
          </a:xfrm>
          <a:prstGeom prst="line">
            <a:avLst/>
          </a:prstGeom>
          <a:noFill/>
          <a:ln w="38100" cmpd="dbl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endParaRPr lang="ko-KR" altLang="en-US" sz="1200" dirty="0">
              <a:solidFill>
                <a:srgbClr val="000000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39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57" r:id="rId14"/>
  </p:sldLayoutIdLst>
  <p:txStyles>
    <p:titleStyle>
      <a:lvl1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16" name="Rectangle 24"/>
          <p:cNvSpPr>
            <a:spLocks noChangeArrowheads="1"/>
          </p:cNvSpPr>
          <p:nvPr/>
        </p:nvSpPr>
        <p:spPr bwMode="gray">
          <a:xfrm>
            <a:off x="250825" y="260350"/>
            <a:ext cx="8642350" cy="6337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200" b="1" dirty="0">
              <a:solidFill>
                <a:srgbClr val="333399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13" name="슬라이드 번호 개체 틀 40"/>
          <p:cNvSpPr>
            <a:spLocks noGrp="1"/>
          </p:cNvSpPr>
          <p:nvPr/>
        </p:nvSpPr>
        <p:spPr bwMode="auto">
          <a:xfrm>
            <a:off x="4249475" y="6492331"/>
            <a:ext cx="914033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sz="12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2pPr>
            <a:lvl3pPr marL="914400" algn="ctr" rtl="0" fontAlgn="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3pPr>
            <a:lvl4pPr marL="1371600" algn="ctr" rtl="0" fontAlgn="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4pPr>
            <a:lvl5pPr marL="1828800" algn="ctr" rtl="0" fontAlgn="t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fld id="{251AECCE-E78E-429D-92FF-D8C64997AA6A}" type="slidenum">
              <a:rPr lang="en-US" altLang="ko-KR" smtClean="0">
                <a:solidFill>
                  <a:srgbClr val="000000"/>
                </a:solidFill>
              </a:rPr>
              <a:pPr>
                <a:lnSpc>
                  <a:spcPct val="120000"/>
                </a:lnSpc>
                <a:defRPr/>
              </a:pPr>
              <a:t>‹#›</a:t>
            </a:fld>
            <a:r>
              <a:rPr lang="en-US" altLang="ko-KR" dirty="0">
                <a:solidFill>
                  <a:srgbClr val="000000"/>
                </a:solidFill>
              </a:rPr>
              <a:t> / 252</a:t>
            </a: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-1588" y="6357938"/>
            <a:ext cx="9144001" cy="0"/>
          </a:xfrm>
          <a:prstGeom prst="line">
            <a:avLst/>
          </a:prstGeom>
          <a:noFill/>
          <a:ln w="38100" cmpd="dbl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algn="ctr" latinLnBrk="0">
              <a:defRPr/>
            </a:pPr>
            <a:endParaRPr lang="ko-KR" altLang="en-US" kern="0" dirty="0">
              <a:solidFill>
                <a:sysClr val="windowText" lastClr="000000"/>
              </a:solidFill>
              <a:latin typeface="Times New Roman" pitchFamily="18" charset="0"/>
              <a:ea typeface="HY견고딕" pitchFamily="18" charset="-127"/>
            </a:endParaRPr>
          </a:p>
        </p:txBody>
      </p:sp>
      <p:sp>
        <p:nvSpPr>
          <p:cNvPr id="8" name="Line 30"/>
          <p:cNvSpPr>
            <a:spLocks noChangeShapeType="1"/>
          </p:cNvSpPr>
          <p:nvPr/>
        </p:nvSpPr>
        <p:spPr bwMode="auto">
          <a:xfrm>
            <a:off x="0" y="908720"/>
            <a:ext cx="9144000" cy="0"/>
          </a:xfrm>
          <a:prstGeom prst="line">
            <a:avLst/>
          </a:prstGeom>
          <a:noFill/>
          <a:ln w="38100" cmpd="dbl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endParaRPr lang="ko-KR" altLang="en-US" sz="1200" dirty="0">
              <a:solidFill>
                <a:srgbClr val="000000"/>
              </a:solidFill>
              <a:latin typeface="Times New Roman" pitchFamily="18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3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6" r:id="rId11"/>
    <p:sldLayoutId id="2147483797" r:id="rId12"/>
    <p:sldLayoutId id="2147483805" r:id="rId13"/>
  </p:sldLayoutIdLst>
  <p:txStyles>
    <p:titleStyle>
      <a:lvl1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553523-ACAA-4B6D-B8A1-C4631A4258C7}" type="datetimeFigureOut">
              <a:rPr lang="ko-KR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2019-04-19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244740" name="Rectangle 4"/>
          <p:cNvSpPr>
            <a:spLocks noChangeArrowheads="1"/>
          </p:cNvSpPr>
          <p:nvPr/>
        </p:nvSpPr>
        <p:spPr bwMode="auto">
          <a:xfrm>
            <a:off x="0" y="0"/>
            <a:ext cx="9144000" cy="112871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2447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91375" y="641508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AA4D9F-D4A1-4116-874B-228E9DD5FE7A}" type="slidenum">
              <a:rPr lang="ko-KR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1200" kern="0" dirty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140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7.xml"/><Relationship Id="rId7" Type="http://schemas.openxmlformats.org/officeDocument/2006/relationships/image" Target="../media/image1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8.png"/><Relationship Id="rId5" Type="http://schemas.openxmlformats.org/officeDocument/2006/relationships/tags" Target="../tags/tag9.xml"/><Relationship Id="rId10" Type="http://schemas.openxmlformats.org/officeDocument/2006/relationships/image" Target="../media/image17.png"/><Relationship Id="rId4" Type="http://schemas.openxmlformats.org/officeDocument/2006/relationships/tags" Target="../tags/tag8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2.xml"/><Relationship Id="rId7" Type="http://schemas.openxmlformats.org/officeDocument/2006/relationships/image" Target="../media/image1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9.xml"/><Relationship Id="rId7" Type="http://schemas.openxmlformats.org/officeDocument/2006/relationships/image" Target="../media/image3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.xml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23.xml"/><Relationship Id="rId7" Type="http://schemas.openxmlformats.org/officeDocument/2006/relationships/image" Target="../media/image3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.xml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7.xml"/><Relationship Id="rId7" Type="http://schemas.openxmlformats.org/officeDocument/2006/relationships/image" Target="../media/image3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.xml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ChangeArrowheads="1"/>
          </p:cNvSpPr>
          <p:nvPr/>
        </p:nvSpPr>
        <p:spPr bwMode="gray">
          <a:xfrm>
            <a:off x="1187450" y="1847081"/>
            <a:ext cx="6769100" cy="78983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200" b="1" dirty="0">
              <a:solidFill>
                <a:srgbClr val="333399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765954" name="Text Box 2"/>
          <p:cNvSpPr txBox="1">
            <a:spLocks noChangeArrowheads="1"/>
          </p:cNvSpPr>
          <p:nvPr/>
        </p:nvSpPr>
        <p:spPr bwMode="auto">
          <a:xfrm>
            <a:off x="1144588" y="2028825"/>
            <a:ext cx="68405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앙상블 </a:t>
            </a:r>
            <a:r>
              <a:rPr kumimoji="1" lang="en-US" altLang="ko-KR" sz="24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(Ensemble)</a:t>
            </a:r>
            <a:endParaRPr kumimoji="1" lang="ko-KR" altLang="en-US" sz="24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40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F57E7-0E31-40BD-9286-8F7A5986034A}"/>
              </a:ext>
            </a:extLst>
          </p:cNvPr>
          <p:cNvSpPr txBox="1"/>
          <p:nvPr/>
        </p:nvSpPr>
        <p:spPr>
          <a:xfrm>
            <a:off x="254001" y="1108800"/>
            <a:ext cx="879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Calibri" panose="020F0502020204030204" pitchFamily="34" charset="0"/>
              </a:rPr>
              <a:t>The MSE for a particular data point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3DE98-F66E-4346-A10A-9B2F5BFCA8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8" y="1790440"/>
            <a:ext cx="4300797" cy="6143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17A8E0-5C90-47B5-BC0D-F803BC0435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09" y="2666554"/>
            <a:ext cx="3530968" cy="6143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BABACD-1530-4924-BB99-F506EABD77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85" y="1984496"/>
            <a:ext cx="1523657" cy="2262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816EF6-0412-4284-8BA4-8DB4AC6BD59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09" y="3585465"/>
            <a:ext cx="3728453" cy="6143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D20389-0401-4CAA-A60C-642B675FEC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10" y="4504378"/>
            <a:ext cx="6058049" cy="61439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05EF08C2-6A97-4A77-8EE4-B09CEE307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이론적 배경 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136389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400E6E-7B4E-42FC-83AC-307D27BAF5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9" y="1407056"/>
            <a:ext cx="6058049" cy="6143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59BC94-3D5D-4DB3-B2B7-6DCF4EF99F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9" y="2992424"/>
            <a:ext cx="6723648" cy="6143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6882AF-7694-45C6-9671-5DE5B864E5B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9" y="3985369"/>
            <a:ext cx="6482277" cy="6143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1697F1-5B4C-4AB9-BC7E-2FA91389186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9" y="4978314"/>
            <a:ext cx="4821935" cy="394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397D2-A2D2-45ED-B7CC-80856399C229}"/>
              </a:ext>
            </a:extLst>
          </p:cNvPr>
          <p:cNvSpPr txBox="1"/>
          <p:nvPr/>
        </p:nvSpPr>
        <p:spPr>
          <a:xfrm>
            <a:off x="254001" y="1108800"/>
            <a:ext cx="879163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725" lvl="2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By the properties of the expectation operator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73A9FA6-2900-4457-8926-97E6A019E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이론적 배경  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62736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1CE505C-AF87-4E23-8A9B-54E0741D5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이론적 배경</a:t>
            </a:r>
            <a:endParaRPr kumimoji="1" lang="en-US" altLang="ko-KR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D5406-0209-4952-8A59-E8D4C93FA19D}"/>
              </a:ext>
            </a:extLst>
          </p:cNvPr>
          <p:cNvSpPr txBox="1"/>
          <p:nvPr/>
        </p:nvSpPr>
        <p:spPr>
          <a:xfrm>
            <a:off x="254001" y="1108800"/>
            <a:ext cx="87916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(Bias)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(Variance)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크기에 따른 모델의 구분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모델 복잡도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높은 편향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분산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Logistic regression, LDA, k-NN with large k.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높은 모델 복잡도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편향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높은 분산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DT, ANN, SVM, k-NN with small 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05A6BF-2D7B-480D-8351-E1C3582F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63111"/>
            <a:ext cx="5760640" cy="145210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348947-5D1C-46CA-94CB-E506AC8B1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652496"/>
              </p:ext>
            </p:extLst>
          </p:nvPr>
        </p:nvGraphicFramePr>
        <p:xfrm>
          <a:off x="539555" y="3347287"/>
          <a:ext cx="7272805" cy="609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4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Variance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A21F6EF-01CB-4CA3-88DC-F7A5B3DCF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93" y="4214879"/>
            <a:ext cx="3109185" cy="213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2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1CE505C-AF87-4E23-8A9B-54E0741D5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이론적 배경</a:t>
            </a:r>
            <a:endParaRPr kumimoji="1" lang="en-US" altLang="ko-KR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D5406-0209-4952-8A59-E8D4C93FA19D}"/>
              </a:ext>
            </a:extLst>
          </p:cNvPr>
          <p:cNvSpPr txBox="1"/>
          <p:nvPr/>
        </p:nvSpPr>
        <p:spPr>
          <a:xfrm>
            <a:off x="254001" y="1108800"/>
            <a:ext cx="87916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/ Test data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관점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3461CF-5ED3-4879-A6C4-C0D6FCAD0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0"/>
          <a:stretch/>
        </p:blipFill>
        <p:spPr>
          <a:xfrm>
            <a:off x="3165833" y="1616852"/>
            <a:ext cx="1440160" cy="1452108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1A2C982-FB08-4209-A061-4B766F0C5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724500"/>
              </p:ext>
            </p:extLst>
          </p:nvPr>
        </p:nvGraphicFramePr>
        <p:xfrm>
          <a:off x="4738840" y="2144790"/>
          <a:ext cx="2909122" cy="609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4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Variance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6174BD-4949-4F94-B290-E7F4C64C6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358840"/>
              </p:ext>
            </p:extLst>
          </p:nvPr>
        </p:nvGraphicFramePr>
        <p:xfrm>
          <a:off x="-1444" y="5166498"/>
          <a:ext cx="2909122" cy="609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4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Variance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09A6F90-17C6-4335-8D3D-BC8FC4E73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253855"/>
              </p:ext>
            </p:extLst>
          </p:nvPr>
        </p:nvGraphicFramePr>
        <p:xfrm>
          <a:off x="3022892" y="5166498"/>
          <a:ext cx="2909122" cy="609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4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Variance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D21B1F0-AB15-43EC-8E27-7CB9E6A4B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497110"/>
              </p:ext>
            </p:extLst>
          </p:nvPr>
        </p:nvGraphicFramePr>
        <p:xfrm>
          <a:off x="6140331" y="5166498"/>
          <a:ext cx="2909122" cy="609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54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Variance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7BA13F7C-BA60-4FD9-920F-E2EAE379A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84" r="24616"/>
          <a:stretch/>
        </p:blipFill>
        <p:spPr>
          <a:xfrm>
            <a:off x="1467518" y="3573016"/>
            <a:ext cx="1440160" cy="1452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5035CD-CCE7-4A81-8AA6-4A12DB94A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6" r="49864"/>
          <a:stretch/>
        </p:blipFill>
        <p:spPr>
          <a:xfrm>
            <a:off x="4491854" y="3573016"/>
            <a:ext cx="1440160" cy="14521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11BAA2-680D-45AA-93A6-452E6C73F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000"/>
          <a:stretch/>
        </p:blipFill>
        <p:spPr>
          <a:xfrm>
            <a:off x="7594892" y="3573016"/>
            <a:ext cx="1440160" cy="14521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A67FEA-6CEF-41B7-80C0-78C20D67B896}"/>
              </a:ext>
            </a:extLst>
          </p:cNvPr>
          <p:cNvSpPr txBox="1"/>
          <p:nvPr/>
        </p:nvSpPr>
        <p:spPr>
          <a:xfrm>
            <a:off x="1691680" y="226492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data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61422-620F-4B6A-8062-09DF7ABB5847}"/>
              </a:ext>
            </a:extLst>
          </p:cNvPr>
          <p:cNvSpPr txBox="1"/>
          <p:nvPr/>
        </p:nvSpPr>
        <p:spPr>
          <a:xfrm>
            <a:off x="108948" y="4217092"/>
            <a:ext cx="14401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data(1)</a:t>
            </a:r>
          </a:p>
          <a:p>
            <a:pPr algn="ctr"/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7CB4C-56E1-44DC-9A19-83D10C63476A}"/>
              </a:ext>
            </a:extLst>
          </p:cNvPr>
          <p:cNvSpPr txBox="1"/>
          <p:nvPr/>
        </p:nvSpPr>
        <p:spPr>
          <a:xfrm>
            <a:off x="3051694" y="421709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data(2)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E8911-50C6-4043-87AE-4DFE188FB8C1}"/>
              </a:ext>
            </a:extLst>
          </p:cNvPr>
          <p:cNvSpPr txBox="1"/>
          <p:nvPr/>
        </p:nvSpPr>
        <p:spPr>
          <a:xfrm>
            <a:off x="6142156" y="421709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data(3)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54CE4-469A-477C-AE0C-96EBAD6E36D8}"/>
              </a:ext>
            </a:extLst>
          </p:cNvPr>
          <p:cNvSpPr/>
          <p:nvPr/>
        </p:nvSpPr>
        <p:spPr bwMode="auto">
          <a:xfrm>
            <a:off x="1403648" y="1616853"/>
            <a:ext cx="6840760" cy="159348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158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1CE505C-AF87-4E23-8A9B-54E0741D5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이론적 배경</a:t>
            </a:r>
            <a:endParaRPr kumimoji="1" lang="en-US" altLang="ko-KR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D5406-0209-4952-8A59-E8D4C93FA19D}"/>
              </a:ext>
            </a:extLst>
          </p:cNvPr>
          <p:cNvSpPr txBox="1"/>
          <p:nvPr/>
        </p:nvSpPr>
        <p:spPr>
          <a:xfrm>
            <a:off x="254001" y="1108800"/>
            <a:ext cx="87916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/ Test data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관점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BBA834F-D4E4-49A6-813E-512BAD46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96" y="1621536"/>
            <a:ext cx="7495413" cy="47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94520" y="241483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앙상블</a:t>
            </a:r>
            <a:endParaRPr kumimoji="1"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2" descr="ensemble에 대한 이미지 검색결과">
            <a:extLst>
              <a:ext uri="{FF2B5EF4-FFF2-40B4-BE49-F238E27FC236}">
                <a16:creationId xmlns:a16="http://schemas.microsoft.com/office/drawing/2014/main" id="{DC4E75D1-BC9E-437C-9C5C-5BFE5669E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99" y="1181867"/>
            <a:ext cx="7037705" cy="468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9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1CE505C-AF87-4E23-8A9B-54E0741D5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앙상블의 목적</a:t>
            </a:r>
            <a:endParaRPr kumimoji="1" lang="en-US" altLang="ko-KR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A977-DF12-4CBA-9E88-5024837F54B0}"/>
              </a:ext>
            </a:extLst>
          </p:cNvPr>
          <p:cNvSpPr txBox="1"/>
          <p:nvPr/>
        </p:nvSpPr>
        <p:spPr>
          <a:xfrm>
            <a:off x="254001" y="1108800"/>
            <a:ext cx="87916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앙상블의 목적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다수의 모델을 학습하여 오류의 감소를 추구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분산의 감소에 의한 오류 감소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(Bagging)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랜덤 포레스트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(Random Forest)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편향의 감소에 의한 오류 감소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부스팅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(Boosting)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분산과 편향의 동시 감소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Mixture of Experts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앙상블 구성의 두 가지 핵심 아이디어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ED8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다양성</a:t>
            </a:r>
            <a:r>
              <a:rPr lang="en-US" altLang="ko-KR" sz="1600" b="1" dirty="0">
                <a:solidFill>
                  <a:srgbClr val="ED8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(diversity)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어떻게 확보할 것인가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최종 결과물을 어떻게 </a:t>
            </a:r>
            <a:r>
              <a:rPr lang="ko-KR" altLang="en-US" sz="1600" b="1" dirty="0">
                <a:solidFill>
                  <a:srgbClr val="ED8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결합</a:t>
            </a:r>
            <a:r>
              <a:rPr lang="en-US" altLang="ko-KR" sz="1600" b="1" dirty="0">
                <a:solidFill>
                  <a:srgbClr val="ED8D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(combine, aggregate)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것인가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2A8FDA-C75B-4FB3-B9F8-414DF7519B60}"/>
              </a:ext>
            </a:extLst>
          </p:cNvPr>
          <p:cNvSpPr/>
          <p:nvPr/>
        </p:nvSpPr>
        <p:spPr bwMode="auto">
          <a:xfrm>
            <a:off x="251520" y="3429000"/>
            <a:ext cx="8784976" cy="158417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9379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1CE505C-AF87-4E23-8A9B-54E0741D5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앙상블의 효과</a:t>
            </a:r>
            <a:endParaRPr kumimoji="1" lang="en-US" altLang="ko-KR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5ED7D-B3B3-45FE-A247-6C3D47C96A98}"/>
              </a:ext>
            </a:extLst>
          </p:cNvPr>
          <p:cNvSpPr txBox="1"/>
          <p:nvPr/>
        </p:nvSpPr>
        <p:spPr>
          <a:xfrm>
            <a:off x="254001" y="1108800"/>
            <a:ext cx="879163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이론적으로는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개별 모델을 결합한 앙상블의 경우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개별 모델의 평균 오류의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1/M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수준으로 오류가 감소함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모델은 서로 독립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가정은 현실세계에서 지켜지지 않는 경우가 많음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현실적으로는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개별 모델을 결합한 앙상블의 경우 개별 모델의 평균 오류보다는 최소한 같거나 낮은 오류를 나타내는 것을 증명할 수 있음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모델보다 성능이 우수함을 입증할 수는 없으나 개별 모델들의 평균치보다는 항상 우수하거나 같은 성능을 나타냄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D36301-3D30-4440-AB04-28238F6A10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68" y="2461732"/>
            <a:ext cx="2308571" cy="5150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0DD431-1D45-4A50-B00E-440D8C8EB5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14" y="4447410"/>
            <a:ext cx="7521524" cy="734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DE0453-3885-4794-88C6-1844A01A9B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86" y="5455522"/>
            <a:ext cx="1973333" cy="2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2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1CE505C-AF87-4E23-8A9B-54E0741D5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앙상블의 효과</a:t>
            </a:r>
            <a:endParaRPr kumimoji="1" lang="en-US" altLang="ko-KR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C6DF0-9196-47CA-949E-FF8854DBFAFE}"/>
              </a:ext>
            </a:extLst>
          </p:cNvPr>
          <p:cNvSpPr txBox="1"/>
          <p:nvPr/>
        </p:nvSpPr>
        <p:spPr>
          <a:xfrm>
            <a:off x="254001" y="1108800"/>
            <a:ext cx="87916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모델을 여러 개 사용하는 것은 효과가 없음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개별 모델은 서로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적절하게 달라야 앙상블의 효과를 볼 수 있음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개별적으로는 어느 정도 좋은 성능을 가지면서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앙상블 내에서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모델은 서로 다양한 형태를 나타내는 것이 가장 이상적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B65D57A-44F3-499A-9320-7C80D6644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749727"/>
              </p:ext>
            </p:extLst>
          </p:nvPr>
        </p:nvGraphicFramePr>
        <p:xfrm>
          <a:off x="586155" y="2988944"/>
          <a:ext cx="7848874" cy="268033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Diversity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Implicit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Explicit</a:t>
                      </a:r>
                      <a:endParaRPr lang="ko-KR" alt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Provide different random subset of the training data to each learner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 some measurement ensuring</a:t>
                      </a:r>
                      <a:r>
                        <a:rPr lang="en-US" altLang="ko-KR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it is substantially different from the other members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5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r>
                        <a:rPr lang="en-US" altLang="ko-KR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Algorithms</a:t>
                      </a:r>
                      <a:endParaRPr lang="ko-KR" alt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Instance:</a:t>
                      </a:r>
                      <a:r>
                        <a:rPr lang="en-US" altLang="ko-KR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16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Bagging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en-US" altLang="ko-KR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Variables: Random Subspaces, Rotation Forests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en-US" altLang="ko-KR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Both: Random Forests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600"/>
                        </a:spcAft>
                      </a:pPr>
                      <a:r>
                        <a:rPr lang="en-US" altLang="ko-KR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Boosting</a:t>
                      </a: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Negative Correlation Learning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8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B77A1E-88AB-4AFB-957B-3AED1F2B223D}"/>
              </a:ext>
            </a:extLst>
          </p:cNvPr>
          <p:cNvSpPr/>
          <p:nvPr/>
        </p:nvSpPr>
        <p:spPr bwMode="auto">
          <a:xfrm>
            <a:off x="310551" y="1196752"/>
            <a:ext cx="4097547" cy="5186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rPr>
              <a:t>Bagging (Bootstrap Aggregating)</a:t>
            </a: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7039325-4E4C-4EFC-BC76-2E045D399D1B}"/>
              </a:ext>
            </a:extLst>
          </p:cNvPr>
          <p:cNvSpPr/>
          <p:nvPr/>
        </p:nvSpPr>
        <p:spPr bwMode="auto">
          <a:xfrm>
            <a:off x="4706084" y="1196752"/>
            <a:ext cx="4097547" cy="5186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rPr>
              <a:t>Boosting</a:t>
            </a: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pic>
        <p:nvPicPr>
          <p:cNvPr id="4" name="Picture 2" descr="https://swalloow.github.io/assets/images/agg_result.png">
            <a:extLst>
              <a:ext uri="{FF2B5EF4-FFF2-40B4-BE49-F238E27FC236}">
                <a16:creationId xmlns:a16="http://schemas.microsoft.com/office/drawing/2014/main" id="{63F7B380-9013-4B72-AACE-7458BDE0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2" y="2050269"/>
            <a:ext cx="4257985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2A2A0B-2589-45E1-A5CE-C37DA1BD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157" y="2043368"/>
            <a:ext cx="3877399" cy="25307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AB527F-70F0-42BE-B8EF-E3EA104F9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481" y="4745165"/>
            <a:ext cx="3268749" cy="1832166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8B519B2F-782E-47E8-97C5-D0809159A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앙상블의 다양성 확보 방법</a:t>
            </a:r>
            <a:endParaRPr kumimoji="1" lang="en-US" altLang="ko-KR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37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94520" y="241483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앙상블</a:t>
            </a:r>
            <a:endParaRPr kumimoji="1"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2" descr="ensemble에 대한 이미지 검색결과">
            <a:extLst>
              <a:ext uri="{FF2B5EF4-FFF2-40B4-BE49-F238E27FC236}">
                <a16:creationId xmlns:a16="http://schemas.microsoft.com/office/drawing/2014/main" id="{DC4E75D1-BC9E-437C-9C5C-5BFE5669E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99" y="1181867"/>
            <a:ext cx="7037705" cy="468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73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3AC6941-E67F-448B-83E8-DCFD802EF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(Bagging)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14F96-FE22-4B3A-9D80-1F40B1B3C60E}"/>
              </a:ext>
            </a:extLst>
          </p:cNvPr>
          <p:cNvSpPr txBox="1"/>
          <p:nvPr/>
        </p:nvSpPr>
        <p:spPr>
          <a:xfrm>
            <a:off x="254001" y="1108800"/>
            <a:ext cx="87916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Bagging: Bootstrap Aggregating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앙상블의 각 멤버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서로 다른 학습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복원 추출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(sampling with replacement)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원래 데이터의 수만큼의 크기를 갖도록 샘플링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개별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붓스트랩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(bootstrap)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 부름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4BC5E6-3C76-4CC7-9BCD-8AC0C4F813ED}"/>
              </a:ext>
            </a:extLst>
          </p:cNvPr>
          <p:cNvGrpSpPr/>
          <p:nvPr/>
        </p:nvGrpSpPr>
        <p:grpSpPr>
          <a:xfrm>
            <a:off x="395731" y="3080504"/>
            <a:ext cx="8381514" cy="3178678"/>
            <a:chOff x="395731" y="3080504"/>
            <a:chExt cx="8381514" cy="317867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548567B-CCA4-4907-B5A9-0AD656979A7A}"/>
                </a:ext>
              </a:extLst>
            </p:cNvPr>
            <p:cNvSpPr/>
            <p:nvPr/>
          </p:nvSpPr>
          <p:spPr>
            <a:xfrm>
              <a:off x="395732" y="3466471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0D4A3F-86A9-4683-BAF0-D2A7A16948FD}"/>
                </a:ext>
              </a:extLst>
            </p:cNvPr>
            <p:cNvSpPr/>
            <p:nvPr/>
          </p:nvSpPr>
          <p:spPr>
            <a:xfrm>
              <a:off x="1564610" y="3466471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8D5E835-778D-4B49-80AF-798D86D1B038}"/>
                </a:ext>
              </a:extLst>
            </p:cNvPr>
            <p:cNvSpPr/>
            <p:nvPr/>
          </p:nvSpPr>
          <p:spPr>
            <a:xfrm>
              <a:off x="395732" y="3745612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5E800D-050C-4637-B603-5F61B8F2DEA0}"/>
                </a:ext>
              </a:extLst>
            </p:cNvPr>
            <p:cNvSpPr/>
            <p:nvPr/>
          </p:nvSpPr>
          <p:spPr>
            <a:xfrm>
              <a:off x="1564610" y="3745612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1693EC0-0329-4AD7-A867-276D8D28D364}"/>
                </a:ext>
              </a:extLst>
            </p:cNvPr>
            <p:cNvSpPr/>
            <p:nvPr/>
          </p:nvSpPr>
          <p:spPr>
            <a:xfrm>
              <a:off x="395732" y="4024753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3FEC6F6-1D82-4E2C-B244-9683CE124B14}"/>
                </a:ext>
              </a:extLst>
            </p:cNvPr>
            <p:cNvSpPr/>
            <p:nvPr/>
          </p:nvSpPr>
          <p:spPr>
            <a:xfrm>
              <a:off x="1564610" y="4024753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D5B022-0B13-48D5-91CB-2BAA46689F26}"/>
                </a:ext>
              </a:extLst>
            </p:cNvPr>
            <p:cNvSpPr/>
            <p:nvPr/>
          </p:nvSpPr>
          <p:spPr>
            <a:xfrm>
              <a:off x="395732" y="4303894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EDDE0A-BEC8-43FE-AAB0-269B10295355}"/>
                </a:ext>
              </a:extLst>
            </p:cNvPr>
            <p:cNvSpPr/>
            <p:nvPr/>
          </p:nvSpPr>
          <p:spPr>
            <a:xfrm>
              <a:off x="1564610" y="4303894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B530947-F28B-4E8C-A053-71B966514673}"/>
                </a:ext>
              </a:extLst>
            </p:cNvPr>
            <p:cNvSpPr/>
            <p:nvPr/>
          </p:nvSpPr>
          <p:spPr>
            <a:xfrm>
              <a:off x="395732" y="4583035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D1DB7A-C6C7-4FB2-9CA3-14DA2B670CF4}"/>
                </a:ext>
              </a:extLst>
            </p:cNvPr>
            <p:cNvSpPr/>
            <p:nvPr/>
          </p:nvSpPr>
          <p:spPr>
            <a:xfrm>
              <a:off x="1564610" y="4583035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6A50B9B-8EDF-49CD-B573-572D3EFD4A0C}"/>
                </a:ext>
              </a:extLst>
            </p:cNvPr>
            <p:cNvSpPr/>
            <p:nvPr/>
          </p:nvSpPr>
          <p:spPr>
            <a:xfrm>
              <a:off x="395732" y="4862176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536D82E-DDF5-439D-ABEA-C24036D3574D}"/>
                </a:ext>
              </a:extLst>
            </p:cNvPr>
            <p:cNvSpPr/>
            <p:nvPr/>
          </p:nvSpPr>
          <p:spPr>
            <a:xfrm>
              <a:off x="1564610" y="4862176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42556D1-A1BE-4691-A176-9E3036A3A2A1}"/>
                </a:ext>
              </a:extLst>
            </p:cNvPr>
            <p:cNvSpPr/>
            <p:nvPr/>
          </p:nvSpPr>
          <p:spPr>
            <a:xfrm>
              <a:off x="395732" y="5141317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5B6BD0-A5B4-4999-B7F5-537541EEA76D}"/>
                </a:ext>
              </a:extLst>
            </p:cNvPr>
            <p:cNvSpPr/>
            <p:nvPr/>
          </p:nvSpPr>
          <p:spPr>
            <a:xfrm>
              <a:off x="1564610" y="5141317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CE3953-B1B6-40F7-8669-2947F63227B1}"/>
                </a:ext>
              </a:extLst>
            </p:cNvPr>
            <p:cNvSpPr/>
            <p:nvPr/>
          </p:nvSpPr>
          <p:spPr>
            <a:xfrm>
              <a:off x="395732" y="5420458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FBB97C4-13BD-4989-AE5B-DB9EE534B34B}"/>
                </a:ext>
              </a:extLst>
            </p:cNvPr>
            <p:cNvSpPr/>
            <p:nvPr/>
          </p:nvSpPr>
          <p:spPr>
            <a:xfrm>
              <a:off x="1564610" y="5420458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06DD47F-A44E-4A7E-A64E-C45938AF8861}"/>
                </a:ext>
              </a:extLst>
            </p:cNvPr>
            <p:cNvSpPr/>
            <p:nvPr/>
          </p:nvSpPr>
          <p:spPr>
            <a:xfrm>
              <a:off x="395732" y="5699599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9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220DB3E-1510-4DDA-A9DD-19C9F5DB81DF}"/>
                </a:ext>
              </a:extLst>
            </p:cNvPr>
            <p:cNvSpPr/>
            <p:nvPr/>
          </p:nvSpPr>
          <p:spPr>
            <a:xfrm>
              <a:off x="1564610" y="5699599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9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2C77EA-768B-4F1F-B0A0-49EC34357BA4}"/>
                </a:ext>
              </a:extLst>
            </p:cNvPr>
            <p:cNvSpPr/>
            <p:nvPr/>
          </p:nvSpPr>
          <p:spPr>
            <a:xfrm>
              <a:off x="395732" y="5978740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D5A9A45-7587-4DF3-9220-E4B064B479CF}"/>
                </a:ext>
              </a:extLst>
            </p:cNvPr>
            <p:cNvSpPr/>
            <p:nvPr/>
          </p:nvSpPr>
          <p:spPr>
            <a:xfrm>
              <a:off x="1564610" y="5978740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30A8DD-2573-4521-99B0-20C52441E717}"/>
                </a:ext>
              </a:extLst>
            </p:cNvPr>
            <p:cNvSpPr/>
            <p:nvPr/>
          </p:nvSpPr>
          <p:spPr>
            <a:xfrm>
              <a:off x="2604919" y="3466471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E74E2AF-A064-4704-A936-4ECF6B10F071}"/>
                </a:ext>
              </a:extLst>
            </p:cNvPr>
            <p:cNvSpPr/>
            <p:nvPr/>
          </p:nvSpPr>
          <p:spPr>
            <a:xfrm>
              <a:off x="3773797" y="3466471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681F4D9-7CDB-42EE-A33C-C438858352A8}"/>
                </a:ext>
              </a:extLst>
            </p:cNvPr>
            <p:cNvSpPr/>
            <p:nvPr/>
          </p:nvSpPr>
          <p:spPr>
            <a:xfrm>
              <a:off x="2604919" y="3745612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9CD49BA-67AD-4D79-AB8D-AED0587A22E2}"/>
                </a:ext>
              </a:extLst>
            </p:cNvPr>
            <p:cNvSpPr/>
            <p:nvPr/>
          </p:nvSpPr>
          <p:spPr>
            <a:xfrm>
              <a:off x="3773797" y="3745612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B0E0EA-D26E-4C08-8A59-222A8F3BD30C}"/>
                </a:ext>
              </a:extLst>
            </p:cNvPr>
            <p:cNvSpPr/>
            <p:nvPr/>
          </p:nvSpPr>
          <p:spPr>
            <a:xfrm>
              <a:off x="2604919" y="4024753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5742456-F4C8-42AB-9235-C32B7CEC85E6}"/>
                </a:ext>
              </a:extLst>
            </p:cNvPr>
            <p:cNvSpPr/>
            <p:nvPr/>
          </p:nvSpPr>
          <p:spPr>
            <a:xfrm>
              <a:off x="3773797" y="4024753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8DD6AEE-4DF4-497F-B1FC-2DE8414EC385}"/>
                </a:ext>
              </a:extLst>
            </p:cNvPr>
            <p:cNvSpPr/>
            <p:nvPr/>
          </p:nvSpPr>
          <p:spPr>
            <a:xfrm>
              <a:off x="2604919" y="4303894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E67065D-CB7B-4CCB-B15B-FAF1BBB4F9A5}"/>
                </a:ext>
              </a:extLst>
            </p:cNvPr>
            <p:cNvSpPr/>
            <p:nvPr/>
          </p:nvSpPr>
          <p:spPr>
            <a:xfrm>
              <a:off x="3773797" y="4303894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0371069-F153-410A-A031-3E77A50535B2}"/>
                </a:ext>
              </a:extLst>
            </p:cNvPr>
            <p:cNvSpPr/>
            <p:nvPr/>
          </p:nvSpPr>
          <p:spPr>
            <a:xfrm>
              <a:off x="2604919" y="4583035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6E54971-DFF6-4AD4-8125-6D57EC37C84F}"/>
                </a:ext>
              </a:extLst>
            </p:cNvPr>
            <p:cNvSpPr/>
            <p:nvPr/>
          </p:nvSpPr>
          <p:spPr>
            <a:xfrm>
              <a:off x="3773797" y="4583035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FA5AF8-DF81-4E90-9AD6-8513CF487AE2}"/>
                </a:ext>
              </a:extLst>
            </p:cNvPr>
            <p:cNvSpPr/>
            <p:nvPr/>
          </p:nvSpPr>
          <p:spPr>
            <a:xfrm>
              <a:off x="2604919" y="4862176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9C4DEF-C56E-4C8F-BCA9-C2AB68241400}"/>
                </a:ext>
              </a:extLst>
            </p:cNvPr>
            <p:cNvSpPr/>
            <p:nvPr/>
          </p:nvSpPr>
          <p:spPr>
            <a:xfrm>
              <a:off x="3773797" y="4862176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E6EBAA-4EE2-4F47-8B9A-D0DE853F6A20}"/>
                </a:ext>
              </a:extLst>
            </p:cNvPr>
            <p:cNvSpPr/>
            <p:nvPr/>
          </p:nvSpPr>
          <p:spPr>
            <a:xfrm>
              <a:off x="2604919" y="5141317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63B1C9A-6BB6-4836-87CC-BE0AF1873905}"/>
                </a:ext>
              </a:extLst>
            </p:cNvPr>
            <p:cNvSpPr/>
            <p:nvPr/>
          </p:nvSpPr>
          <p:spPr>
            <a:xfrm>
              <a:off x="3773797" y="5141317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6D9A932-3B2E-4665-A57F-EF4EB1EB5F89}"/>
                </a:ext>
              </a:extLst>
            </p:cNvPr>
            <p:cNvSpPr/>
            <p:nvPr/>
          </p:nvSpPr>
          <p:spPr>
            <a:xfrm>
              <a:off x="2604919" y="5420458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E220FC6-7076-46CB-B9BD-226EF96C6B95}"/>
                </a:ext>
              </a:extLst>
            </p:cNvPr>
            <p:cNvSpPr/>
            <p:nvPr/>
          </p:nvSpPr>
          <p:spPr>
            <a:xfrm>
              <a:off x="3773797" y="5420458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6D052DB-454C-45C8-A90C-4BDBADF55A58}"/>
                </a:ext>
              </a:extLst>
            </p:cNvPr>
            <p:cNvSpPr/>
            <p:nvPr/>
          </p:nvSpPr>
          <p:spPr>
            <a:xfrm>
              <a:off x="2604919" y="5699599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6902174-421A-4EC8-BE5B-5800901B2830}"/>
                </a:ext>
              </a:extLst>
            </p:cNvPr>
            <p:cNvSpPr/>
            <p:nvPr/>
          </p:nvSpPr>
          <p:spPr>
            <a:xfrm>
              <a:off x="3773797" y="5699599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8BE9BDB-9CA0-4F24-ADB1-89BD1911D85F}"/>
                </a:ext>
              </a:extLst>
            </p:cNvPr>
            <p:cNvSpPr/>
            <p:nvPr/>
          </p:nvSpPr>
          <p:spPr>
            <a:xfrm>
              <a:off x="2604919" y="5978740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E24CE29-05E8-4A95-93EC-6733D57B451C}"/>
                </a:ext>
              </a:extLst>
            </p:cNvPr>
            <p:cNvSpPr/>
            <p:nvPr/>
          </p:nvSpPr>
          <p:spPr>
            <a:xfrm>
              <a:off x="3773797" y="5978740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B615C9B-210C-4C21-9850-399CC53960AC}"/>
                </a:ext>
              </a:extLst>
            </p:cNvPr>
            <p:cNvSpPr/>
            <p:nvPr/>
          </p:nvSpPr>
          <p:spPr>
            <a:xfrm>
              <a:off x="6479324" y="4826552"/>
              <a:ext cx="59377" cy="59376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227F5CE-AA0A-491B-A775-164D4A5A1FEF}"/>
                </a:ext>
              </a:extLst>
            </p:cNvPr>
            <p:cNvSpPr/>
            <p:nvPr/>
          </p:nvSpPr>
          <p:spPr>
            <a:xfrm>
              <a:off x="6642363" y="4826552"/>
              <a:ext cx="59377" cy="59376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985BB5C-1B9B-49D2-B040-FEEFA59F83AC}"/>
                </a:ext>
              </a:extLst>
            </p:cNvPr>
            <p:cNvSpPr/>
            <p:nvPr/>
          </p:nvSpPr>
          <p:spPr>
            <a:xfrm>
              <a:off x="6805402" y="4826552"/>
              <a:ext cx="59377" cy="59376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49ED41-A719-422D-8AEF-3550ADDC129E}"/>
                </a:ext>
              </a:extLst>
            </p:cNvPr>
            <p:cNvSpPr/>
            <p:nvPr/>
          </p:nvSpPr>
          <p:spPr>
            <a:xfrm>
              <a:off x="4593993" y="3466471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216993A-2747-402C-851F-844B111D1649}"/>
                </a:ext>
              </a:extLst>
            </p:cNvPr>
            <p:cNvSpPr/>
            <p:nvPr/>
          </p:nvSpPr>
          <p:spPr>
            <a:xfrm>
              <a:off x="5762871" y="3466471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0879415-DC27-4722-8B0F-B704980A48F1}"/>
                </a:ext>
              </a:extLst>
            </p:cNvPr>
            <p:cNvSpPr/>
            <p:nvPr/>
          </p:nvSpPr>
          <p:spPr>
            <a:xfrm>
              <a:off x="4593993" y="3745612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F96C09A-7A7B-4BF6-ACB1-3F522355C1FA}"/>
                </a:ext>
              </a:extLst>
            </p:cNvPr>
            <p:cNvSpPr/>
            <p:nvPr/>
          </p:nvSpPr>
          <p:spPr>
            <a:xfrm>
              <a:off x="5762871" y="3745612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28CB09E-BD93-4AC9-8BA3-65BFC9E526DF}"/>
                </a:ext>
              </a:extLst>
            </p:cNvPr>
            <p:cNvSpPr/>
            <p:nvPr/>
          </p:nvSpPr>
          <p:spPr>
            <a:xfrm>
              <a:off x="4593993" y="4024753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645AA63-D2C6-4118-A8D4-A514793B8914}"/>
                </a:ext>
              </a:extLst>
            </p:cNvPr>
            <p:cNvSpPr/>
            <p:nvPr/>
          </p:nvSpPr>
          <p:spPr>
            <a:xfrm>
              <a:off x="5762871" y="4024753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CBBA2F7-8984-437C-B22F-0BA910DAA9B0}"/>
                </a:ext>
              </a:extLst>
            </p:cNvPr>
            <p:cNvSpPr/>
            <p:nvPr/>
          </p:nvSpPr>
          <p:spPr>
            <a:xfrm>
              <a:off x="4593993" y="4303894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E28900-2495-41AE-9FDB-92C1E964DB20}"/>
                </a:ext>
              </a:extLst>
            </p:cNvPr>
            <p:cNvSpPr/>
            <p:nvPr/>
          </p:nvSpPr>
          <p:spPr>
            <a:xfrm>
              <a:off x="5762871" y="4303894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3C069EA-3C92-4732-8A9B-AB300082F2F1}"/>
                </a:ext>
              </a:extLst>
            </p:cNvPr>
            <p:cNvSpPr/>
            <p:nvPr/>
          </p:nvSpPr>
          <p:spPr>
            <a:xfrm>
              <a:off x="4593993" y="4583035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06E6CFA-33B7-46E0-8CC8-9F9F611C1104}"/>
                </a:ext>
              </a:extLst>
            </p:cNvPr>
            <p:cNvSpPr/>
            <p:nvPr/>
          </p:nvSpPr>
          <p:spPr>
            <a:xfrm>
              <a:off x="5762871" y="4583035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C798B5C-6BD7-4A59-A32D-F71EEBCC5B25}"/>
                </a:ext>
              </a:extLst>
            </p:cNvPr>
            <p:cNvSpPr/>
            <p:nvPr/>
          </p:nvSpPr>
          <p:spPr>
            <a:xfrm>
              <a:off x="4593993" y="4862176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57935-ECE6-4479-8328-EE6976919DEB}"/>
                </a:ext>
              </a:extLst>
            </p:cNvPr>
            <p:cNvSpPr/>
            <p:nvPr/>
          </p:nvSpPr>
          <p:spPr>
            <a:xfrm>
              <a:off x="5762871" y="4862176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F0960CA-8F4D-4759-9E7F-FDE96EDFC439}"/>
                </a:ext>
              </a:extLst>
            </p:cNvPr>
            <p:cNvSpPr/>
            <p:nvPr/>
          </p:nvSpPr>
          <p:spPr>
            <a:xfrm>
              <a:off x="4593993" y="5141317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C5857EC-A514-48E4-BA87-997464292F92}"/>
                </a:ext>
              </a:extLst>
            </p:cNvPr>
            <p:cNvSpPr/>
            <p:nvPr/>
          </p:nvSpPr>
          <p:spPr>
            <a:xfrm>
              <a:off x="5762871" y="5141317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E11AEBB-5303-456C-8317-AAC0FB68CEBB}"/>
                </a:ext>
              </a:extLst>
            </p:cNvPr>
            <p:cNvSpPr/>
            <p:nvPr/>
          </p:nvSpPr>
          <p:spPr>
            <a:xfrm>
              <a:off x="4593993" y="5420458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3923502-27EF-458A-A1CC-1D3D90E82A8D}"/>
                </a:ext>
              </a:extLst>
            </p:cNvPr>
            <p:cNvSpPr/>
            <p:nvPr/>
          </p:nvSpPr>
          <p:spPr>
            <a:xfrm>
              <a:off x="5762871" y="5420458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56C226C-F748-4BD1-8F19-0A4CE7373645}"/>
                </a:ext>
              </a:extLst>
            </p:cNvPr>
            <p:cNvSpPr/>
            <p:nvPr/>
          </p:nvSpPr>
          <p:spPr>
            <a:xfrm>
              <a:off x="4593993" y="5699599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24256EB-856D-400D-BB29-1C5E56F1002C}"/>
                </a:ext>
              </a:extLst>
            </p:cNvPr>
            <p:cNvSpPr/>
            <p:nvPr/>
          </p:nvSpPr>
          <p:spPr>
            <a:xfrm>
              <a:off x="5762871" y="5699599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D100FBC-6FCB-4D19-9784-433ED058A276}"/>
                </a:ext>
              </a:extLst>
            </p:cNvPr>
            <p:cNvSpPr/>
            <p:nvPr/>
          </p:nvSpPr>
          <p:spPr>
            <a:xfrm>
              <a:off x="4593993" y="5978740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9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F54A7DB-1F5F-4B58-ADBE-E8D4A114053E}"/>
                </a:ext>
              </a:extLst>
            </p:cNvPr>
            <p:cNvSpPr/>
            <p:nvPr/>
          </p:nvSpPr>
          <p:spPr>
            <a:xfrm>
              <a:off x="5762871" y="5978740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9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FA74723-319F-47C2-AEA0-621C8225D275}"/>
                </a:ext>
              </a:extLst>
            </p:cNvPr>
            <p:cNvSpPr/>
            <p:nvPr/>
          </p:nvSpPr>
          <p:spPr>
            <a:xfrm>
              <a:off x="7185951" y="3467772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9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38101AE-1547-422F-B770-CE625D7DAB93}"/>
                </a:ext>
              </a:extLst>
            </p:cNvPr>
            <p:cNvSpPr/>
            <p:nvPr/>
          </p:nvSpPr>
          <p:spPr>
            <a:xfrm>
              <a:off x="8354829" y="3467772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9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236065C-4110-4BCA-9A21-D071DC93370A}"/>
                </a:ext>
              </a:extLst>
            </p:cNvPr>
            <p:cNvSpPr/>
            <p:nvPr/>
          </p:nvSpPr>
          <p:spPr>
            <a:xfrm>
              <a:off x="7185951" y="3746913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53FBB9-962C-4918-BC6E-CF158ADD14B5}"/>
                </a:ext>
              </a:extLst>
            </p:cNvPr>
            <p:cNvSpPr/>
            <p:nvPr/>
          </p:nvSpPr>
          <p:spPr>
            <a:xfrm>
              <a:off x="8354829" y="3746913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E614CD3-3F85-48F9-BBA5-4845B48CDFF6}"/>
                </a:ext>
              </a:extLst>
            </p:cNvPr>
            <p:cNvSpPr/>
            <p:nvPr/>
          </p:nvSpPr>
          <p:spPr>
            <a:xfrm>
              <a:off x="7185951" y="4026054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CC50FD3-4B86-4789-9CED-55B3DE553BAF}"/>
                </a:ext>
              </a:extLst>
            </p:cNvPr>
            <p:cNvSpPr/>
            <p:nvPr/>
          </p:nvSpPr>
          <p:spPr>
            <a:xfrm>
              <a:off x="8354829" y="4026054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8CA3C79-59BE-40D7-B247-DE30F501E600}"/>
                </a:ext>
              </a:extLst>
            </p:cNvPr>
            <p:cNvSpPr/>
            <p:nvPr/>
          </p:nvSpPr>
          <p:spPr>
            <a:xfrm>
              <a:off x="7185951" y="4305195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61C23A3-8D67-4889-BE9D-F4D6AEC57562}"/>
                </a:ext>
              </a:extLst>
            </p:cNvPr>
            <p:cNvSpPr/>
            <p:nvPr/>
          </p:nvSpPr>
          <p:spPr>
            <a:xfrm>
              <a:off x="8354829" y="4305195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AB37FAE-7CFB-4A0B-92E5-8EC9F1A298C9}"/>
                </a:ext>
              </a:extLst>
            </p:cNvPr>
            <p:cNvSpPr/>
            <p:nvPr/>
          </p:nvSpPr>
          <p:spPr>
            <a:xfrm>
              <a:off x="7185951" y="4584336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7274A1-88D1-4CEB-863D-C8114A91EDBA}"/>
                </a:ext>
              </a:extLst>
            </p:cNvPr>
            <p:cNvSpPr/>
            <p:nvPr/>
          </p:nvSpPr>
          <p:spPr>
            <a:xfrm>
              <a:off x="8354829" y="4584336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A9D2576-226D-4595-9098-FCFD18A860DF}"/>
                </a:ext>
              </a:extLst>
            </p:cNvPr>
            <p:cNvSpPr/>
            <p:nvPr/>
          </p:nvSpPr>
          <p:spPr>
            <a:xfrm>
              <a:off x="7185951" y="4863477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B39E812-E23B-438C-868D-AF5575A7CF3E}"/>
                </a:ext>
              </a:extLst>
            </p:cNvPr>
            <p:cNvSpPr/>
            <p:nvPr/>
          </p:nvSpPr>
          <p:spPr>
            <a:xfrm>
              <a:off x="8354829" y="4863477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C531848-8B6C-46C4-B0E7-B40B5D3C98D4}"/>
                </a:ext>
              </a:extLst>
            </p:cNvPr>
            <p:cNvSpPr/>
            <p:nvPr/>
          </p:nvSpPr>
          <p:spPr>
            <a:xfrm>
              <a:off x="7185951" y="5142618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114A811-90EC-4DA8-BACF-B679E4DF1279}"/>
                </a:ext>
              </a:extLst>
            </p:cNvPr>
            <p:cNvSpPr/>
            <p:nvPr/>
          </p:nvSpPr>
          <p:spPr>
            <a:xfrm>
              <a:off x="8354829" y="5142618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EF8D830-979E-44BF-9855-73A1588B5C5C}"/>
                </a:ext>
              </a:extLst>
            </p:cNvPr>
            <p:cNvSpPr/>
            <p:nvPr/>
          </p:nvSpPr>
          <p:spPr>
            <a:xfrm>
              <a:off x="7185951" y="5421759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F5F53F3-8626-4ACF-8562-7651CF3C5634}"/>
                </a:ext>
              </a:extLst>
            </p:cNvPr>
            <p:cNvSpPr/>
            <p:nvPr/>
          </p:nvSpPr>
          <p:spPr>
            <a:xfrm>
              <a:off x="8354829" y="5421759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04301F5-89CF-41F9-BA1F-FC2DB53A9B3B}"/>
                </a:ext>
              </a:extLst>
            </p:cNvPr>
            <p:cNvSpPr/>
            <p:nvPr/>
          </p:nvSpPr>
          <p:spPr>
            <a:xfrm>
              <a:off x="7185951" y="5700900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509194E-39F4-4A16-9E27-93F52868F742}"/>
                </a:ext>
              </a:extLst>
            </p:cNvPr>
            <p:cNvSpPr/>
            <p:nvPr/>
          </p:nvSpPr>
          <p:spPr>
            <a:xfrm>
              <a:off x="8354829" y="5700900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090AC7F-3D0F-4B97-BAFA-1658F9AC19A4}"/>
                </a:ext>
              </a:extLst>
            </p:cNvPr>
            <p:cNvSpPr/>
            <p:nvPr/>
          </p:nvSpPr>
          <p:spPr>
            <a:xfrm>
              <a:off x="7185951" y="5980041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x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F70F9A3-E230-4907-819A-8F1E6F3CDC6F}"/>
                </a:ext>
              </a:extLst>
            </p:cNvPr>
            <p:cNvSpPr/>
            <p:nvPr/>
          </p:nvSpPr>
          <p:spPr>
            <a:xfrm>
              <a:off x="8354829" y="5980041"/>
              <a:ext cx="422416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y</a:t>
              </a:r>
              <a:r>
                <a:rPr kumimoji="0" lang="en-US" altLang="ko-KR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8BE8591-653C-4438-8700-8158841CCC47}"/>
                </a:ext>
              </a:extLst>
            </p:cNvPr>
            <p:cNvSpPr txBox="1"/>
            <p:nvPr/>
          </p:nvSpPr>
          <p:spPr>
            <a:xfrm>
              <a:off x="395731" y="3083269"/>
              <a:ext cx="1591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srgbClr val="70AD47">
                      <a:lumMod val="75000"/>
                    </a:srgbClr>
                  </a:solidFill>
                  <a:latin typeface="Gill Sans MT" panose="020B0502020104020203" pitchFamily="34" charset="0"/>
                </a:rPr>
                <a:t>Original Dataset</a:t>
              </a:r>
              <a:endParaRPr lang="ko-KR" altLang="en-US" sz="1600">
                <a:solidFill>
                  <a:srgbClr val="70AD47">
                    <a:lumMod val="75000"/>
                  </a:srgbClr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B893AB2-F3F7-411E-837A-CC99A140D2B1}"/>
                </a:ext>
              </a:extLst>
            </p:cNvPr>
            <p:cNvSpPr txBox="1"/>
            <p:nvPr/>
          </p:nvSpPr>
          <p:spPr>
            <a:xfrm>
              <a:off x="2604918" y="3083269"/>
              <a:ext cx="1591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srgbClr val="70AD47">
                      <a:lumMod val="75000"/>
                    </a:srgbClr>
                  </a:solidFill>
                  <a:latin typeface="Gill Sans MT" panose="020B0502020104020203" pitchFamily="34" charset="0"/>
                </a:rPr>
                <a:t>Bootstrap 1</a:t>
              </a:r>
              <a:endParaRPr lang="ko-KR" altLang="en-US" sz="1600">
                <a:solidFill>
                  <a:srgbClr val="70AD47">
                    <a:lumMod val="75000"/>
                  </a:srgbClr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7B2EFBF-3EE5-4E42-A37A-F269784B5E0F}"/>
                </a:ext>
              </a:extLst>
            </p:cNvPr>
            <p:cNvSpPr txBox="1"/>
            <p:nvPr/>
          </p:nvSpPr>
          <p:spPr>
            <a:xfrm>
              <a:off x="4593992" y="3080504"/>
              <a:ext cx="1591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srgbClr val="70AD47">
                      <a:lumMod val="75000"/>
                    </a:srgbClr>
                  </a:solidFill>
                  <a:latin typeface="Gill Sans MT" panose="020B0502020104020203" pitchFamily="34" charset="0"/>
                </a:rPr>
                <a:t>Bootstrap 2</a:t>
              </a:r>
              <a:endParaRPr lang="ko-KR" altLang="en-US" sz="1600">
                <a:solidFill>
                  <a:srgbClr val="70AD47">
                    <a:lumMod val="75000"/>
                  </a:srgbClr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4D8296E-6D3F-4808-98E6-50A9D8B7FE56}"/>
                </a:ext>
              </a:extLst>
            </p:cNvPr>
            <p:cNvSpPr txBox="1"/>
            <p:nvPr/>
          </p:nvSpPr>
          <p:spPr>
            <a:xfrm>
              <a:off x="7180346" y="3080504"/>
              <a:ext cx="1591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srgbClr val="70AD47">
                      <a:lumMod val="75000"/>
                    </a:srgbClr>
                  </a:solidFill>
                  <a:latin typeface="Gill Sans MT" panose="020B0502020104020203" pitchFamily="34" charset="0"/>
                </a:rPr>
                <a:t>Bootstrap B</a:t>
              </a:r>
              <a:endParaRPr lang="ko-KR" altLang="en-US" sz="1600">
                <a:solidFill>
                  <a:srgbClr val="70AD47">
                    <a:lumMod val="75000"/>
                  </a:srgbClr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858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3AC6941-E67F-448B-83E8-DCFD802EF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(Bagging)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522BEB-A03E-4C24-B517-3E0F62C126A4}"/>
              </a:ext>
            </a:extLst>
          </p:cNvPr>
          <p:cNvSpPr txBox="1"/>
          <p:nvPr/>
        </p:nvSpPr>
        <p:spPr>
          <a:xfrm>
            <a:off x="254001" y="1108800"/>
            <a:ext cx="87916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Bagging: Bootstrap Aggregating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이론적으로 한 관측치가 </a:t>
            </a:r>
            <a:r>
              <a:rPr lang="ko-KR" altLang="en-US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</a:t>
            </a:r>
            <a:r>
              <a:rPr lang="ko-KR" altLang="en-US" sz="16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붓스트랩에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한번도 선택되지 않을 확률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개별 모델의 분산은 높고 편향이 낮은 알고리즘에 적절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3" name="개체 92">
            <a:extLst>
              <a:ext uri="{FF2B5EF4-FFF2-40B4-BE49-F238E27FC236}">
                <a16:creationId xmlns:a16="http://schemas.microsoft.com/office/drawing/2014/main" id="{946DACC4-192B-45A3-ABEE-702787C23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946338"/>
              </p:ext>
            </p:extLst>
          </p:nvPr>
        </p:nvGraphicFramePr>
        <p:xfrm>
          <a:off x="2648217" y="1986552"/>
          <a:ext cx="3848040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3" imgW="2565360" imgH="419040" progId="Equation.DSMT4">
                  <p:embed/>
                </p:oleObj>
              </mc:Choice>
              <mc:Fallback>
                <p:oleObj name="Equation" r:id="rId3" imgW="2565360" imgH="419040" progId="Equation.DSMT4">
                  <p:embed/>
                  <p:pic>
                    <p:nvPicPr>
                      <p:cNvPr id="104" name="개체 1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8217" y="1986552"/>
                        <a:ext cx="3848040" cy="628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4" name="Picture 2" descr="bootstrap sampling에 대한 이미지 검색결과">
            <a:extLst>
              <a:ext uri="{FF2B5EF4-FFF2-40B4-BE49-F238E27FC236}">
                <a16:creationId xmlns:a16="http://schemas.microsoft.com/office/drawing/2014/main" id="{8CD0BA2C-DFD8-48CF-86E3-04BF43736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49" y="3459856"/>
            <a:ext cx="6984776" cy="162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42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3AC6941-E67F-448B-83E8-DCFD802EF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(Bagging)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E7EBE-EF05-44C3-A7F0-2B4037B96DF7}"/>
              </a:ext>
            </a:extLst>
          </p:cNvPr>
          <p:cNvSpPr txBox="1"/>
          <p:nvPr/>
        </p:nvSpPr>
        <p:spPr>
          <a:xfrm>
            <a:off x="254001" y="1108800"/>
            <a:ext cx="879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Bagging with Decision Tree</a:t>
            </a:r>
          </a:p>
        </p:txBody>
      </p:sp>
      <p:pic>
        <p:nvPicPr>
          <p:cNvPr id="7" name="Picture 2" descr="관련 이미지">
            <a:extLst>
              <a:ext uri="{FF2B5EF4-FFF2-40B4-BE49-F238E27FC236}">
                <a16:creationId xmlns:a16="http://schemas.microsoft.com/office/drawing/2014/main" id="{D8F4DA6D-9F4D-4C65-8B7B-42C9E7510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5" y="1771952"/>
            <a:ext cx="809625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140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5E6A1-83F4-4296-9560-E76B3DE436CE}"/>
              </a:ext>
            </a:extLst>
          </p:cNvPr>
          <p:cNvSpPr txBox="1"/>
          <p:nvPr/>
        </p:nvSpPr>
        <p:spPr>
          <a:xfrm>
            <a:off x="254001" y="1108800"/>
            <a:ext cx="8791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Aggregating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 classification problem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Majority voting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29454-B05A-4199-938B-DE3814327A36}"/>
              </a:ext>
            </a:extLst>
          </p:cNvPr>
          <p:cNvGrpSpPr/>
          <p:nvPr/>
        </p:nvGrpSpPr>
        <p:grpSpPr>
          <a:xfrm>
            <a:off x="424073" y="2230062"/>
            <a:ext cx="8199685" cy="4146911"/>
            <a:chOff x="253385" y="2620206"/>
            <a:chExt cx="8199685" cy="41469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4D9C7B-DCD4-4A75-84B1-8C3E61195963}"/>
                </a:ext>
              </a:extLst>
            </p:cNvPr>
            <p:cNvSpPr/>
            <p:nvPr/>
          </p:nvSpPr>
          <p:spPr>
            <a:xfrm>
              <a:off x="1819318" y="3975707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48B5CD-719D-4E03-BC94-36A7990A83DC}"/>
                </a:ext>
              </a:extLst>
            </p:cNvPr>
            <p:cNvSpPr/>
            <p:nvPr/>
          </p:nvSpPr>
          <p:spPr>
            <a:xfrm>
              <a:off x="253385" y="3975707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690CDA-B5EA-4593-9D95-6A2FD8BE2F3F}"/>
                </a:ext>
              </a:extLst>
            </p:cNvPr>
            <p:cNvSpPr/>
            <p:nvPr/>
          </p:nvSpPr>
          <p:spPr>
            <a:xfrm>
              <a:off x="1819318" y="4254848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1C167E1-1087-4DE2-910C-B7F8FCBDD585}"/>
                </a:ext>
              </a:extLst>
            </p:cNvPr>
            <p:cNvSpPr/>
            <p:nvPr/>
          </p:nvSpPr>
          <p:spPr>
            <a:xfrm>
              <a:off x="253385" y="4254848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0.75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5F9C44B-2C18-4AC7-A02D-3185A1379608}"/>
                </a:ext>
              </a:extLst>
            </p:cNvPr>
            <p:cNvSpPr/>
            <p:nvPr/>
          </p:nvSpPr>
          <p:spPr>
            <a:xfrm>
              <a:off x="1819318" y="4533989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98CA60-5CDC-4FDF-9181-3732169A7AEF}"/>
                </a:ext>
              </a:extLst>
            </p:cNvPr>
            <p:cNvSpPr/>
            <p:nvPr/>
          </p:nvSpPr>
          <p:spPr>
            <a:xfrm>
              <a:off x="253385" y="4533989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52A2B96-848E-420F-A0D7-7DD92E05D5A7}"/>
                </a:ext>
              </a:extLst>
            </p:cNvPr>
            <p:cNvSpPr/>
            <p:nvPr/>
          </p:nvSpPr>
          <p:spPr>
            <a:xfrm>
              <a:off x="1819318" y="4813130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EFEF55-536C-496E-A9D5-EF27BDCC9F57}"/>
                </a:ext>
              </a:extLst>
            </p:cNvPr>
            <p:cNvSpPr/>
            <p:nvPr/>
          </p:nvSpPr>
          <p:spPr>
            <a:xfrm>
              <a:off x="253385" y="4813130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D1B214-CAEB-4AFB-923D-5026DBD03A45}"/>
                </a:ext>
              </a:extLst>
            </p:cNvPr>
            <p:cNvSpPr/>
            <p:nvPr/>
          </p:nvSpPr>
          <p:spPr>
            <a:xfrm>
              <a:off x="1819318" y="5092271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91BCA9D-2D6B-4F9E-ACCC-8E979BA80367}"/>
                </a:ext>
              </a:extLst>
            </p:cNvPr>
            <p:cNvSpPr/>
            <p:nvPr/>
          </p:nvSpPr>
          <p:spPr>
            <a:xfrm>
              <a:off x="253385" y="5092271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0.77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E5229A7-5489-4041-AFD5-DA2ECE7C8833}"/>
                </a:ext>
              </a:extLst>
            </p:cNvPr>
            <p:cNvSpPr/>
            <p:nvPr/>
          </p:nvSpPr>
          <p:spPr>
            <a:xfrm>
              <a:off x="1819318" y="5371412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6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475DA2-58C5-42F0-B38F-527E493DC505}"/>
                </a:ext>
              </a:extLst>
            </p:cNvPr>
            <p:cNvSpPr/>
            <p:nvPr/>
          </p:nvSpPr>
          <p:spPr>
            <a:xfrm>
              <a:off x="253385" y="5371412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0.65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353104F-AF8F-4992-9621-0ACAC833696D}"/>
                </a:ext>
              </a:extLst>
            </p:cNvPr>
            <p:cNvSpPr/>
            <p:nvPr/>
          </p:nvSpPr>
          <p:spPr>
            <a:xfrm>
              <a:off x="1819318" y="5650553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ABD71D-5C31-4B0E-94A8-C9FA2F618CE8}"/>
                </a:ext>
              </a:extLst>
            </p:cNvPr>
            <p:cNvSpPr/>
            <p:nvPr/>
          </p:nvSpPr>
          <p:spPr>
            <a:xfrm>
              <a:off x="253385" y="5650553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589871E-102B-493F-9904-D0BB1FD07163}"/>
                </a:ext>
              </a:extLst>
            </p:cNvPr>
            <p:cNvSpPr/>
            <p:nvPr/>
          </p:nvSpPr>
          <p:spPr>
            <a:xfrm>
              <a:off x="1819318" y="5929694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FF456BB-DC27-47CE-AED8-84DA76A22344}"/>
                </a:ext>
              </a:extLst>
            </p:cNvPr>
            <p:cNvSpPr/>
            <p:nvPr/>
          </p:nvSpPr>
          <p:spPr>
            <a:xfrm>
              <a:off x="253385" y="5929694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8A9B801-4452-47A1-BC07-FE73B4A4A731}"/>
                </a:ext>
              </a:extLst>
            </p:cNvPr>
            <p:cNvSpPr/>
            <p:nvPr/>
          </p:nvSpPr>
          <p:spPr>
            <a:xfrm>
              <a:off x="1819318" y="6208835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9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BC2A983-F617-4D72-B503-625719395417}"/>
                </a:ext>
              </a:extLst>
            </p:cNvPr>
            <p:cNvSpPr/>
            <p:nvPr/>
          </p:nvSpPr>
          <p:spPr>
            <a:xfrm>
              <a:off x="253385" y="6208835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0.78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D5B513-3B21-4F11-8D13-D009EAFAB1B4}"/>
                </a:ext>
              </a:extLst>
            </p:cNvPr>
            <p:cNvSpPr/>
            <p:nvPr/>
          </p:nvSpPr>
          <p:spPr>
            <a:xfrm>
              <a:off x="1819318" y="6487976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10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CCF459-4930-4516-B638-FDB8996973DB}"/>
                </a:ext>
              </a:extLst>
            </p:cNvPr>
            <p:cNvSpPr/>
            <p:nvPr/>
          </p:nvSpPr>
          <p:spPr>
            <a:xfrm>
              <a:off x="253385" y="6487976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E016C1-8745-4F12-AB10-5CE27CA99AB3}"/>
                </a:ext>
              </a:extLst>
            </p:cNvPr>
            <p:cNvSpPr txBox="1"/>
            <p:nvPr/>
          </p:nvSpPr>
          <p:spPr>
            <a:xfrm>
              <a:off x="1819318" y="3221282"/>
              <a:ext cx="1168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Ensemble population</a:t>
              </a:r>
              <a:endPara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E5EB37-C866-4020-8726-78F91076726C}"/>
                </a:ext>
              </a:extLst>
            </p:cNvPr>
            <p:cNvSpPr txBox="1"/>
            <p:nvPr/>
          </p:nvSpPr>
          <p:spPr>
            <a:xfrm>
              <a:off x="253386" y="3221282"/>
              <a:ext cx="1168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Training</a:t>
              </a:r>
            </a:p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Accuracy</a:t>
              </a:r>
              <a:endPara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56CFE09-8D4D-4EF0-89EF-428875E42455}"/>
                </a:ext>
              </a:extLst>
            </p:cNvPr>
            <p:cNvSpPr/>
            <p:nvPr/>
          </p:nvSpPr>
          <p:spPr>
            <a:xfrm>
              <a:off x="3385251" y="3975707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48A9E0-B7BF-41B8-97A1-79B61645AFA6}"/>
                </a:ext>
              </a:extLst>
            </p:cNvPr>
            <p:cNvSpPr/>
            <p:nvPr/>
          </p:nvSpPr>
          <p:spPr>
            <a:xfrm>
              <a:off x="3385251" y="4254848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88F40D-8E9D-4A31-969E-D6366FF18F20}"/>
                </a:ext>
              </a:extLst>
            </p:cNvPr>
            <p:cNvSpPr/>
            <p:nvPr/>
          </p:nvSpPr>
          <p:spPr>
            <a:xfrm>
              <a:off x="3385251" y="4533989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D84961-7E17-4B18-8E3C-F6922E4B3E7A}"/>
                </a:ext>
              </a:extLst>
            </p:cNvPr>
            <p:cNvSpPr/>
            <p:nvPr/>
          </p:nvSpPr>
          <p:spPr>
            <a:xfrm>
              <a:off x="3385251" y="4813130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0.34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545388-049F-4AEC-87D6-7BE8084783E3}"/>
                </a:ext>
              </a:extLst>
            </p:cNvPr>
            <p:cNvSpPr/>
            <p:nvPr/>
          </p:nvSpPr>
          <p:spPr>
            <a:xfrm>
              <a:off x="3385251" y="5092271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0.41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F5C3B3-A2C6-4192-8E7B-203FF6EEE11A}"/>
                </a:ext>
              </a:extLst>
            </p:cNvPr>
            <p:cNvSpPr/>
            <p:nvPr/>
          </p:nvSpPr>
          <p:spPr>
            <a:xfrm>
              <a:off x="3385251" y="5371412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D35427E-ADF1-4F52-A3A5-B0D8B11F36A7}"/>
                </a:ext>
              </a:extLst>
            </p:cNvPr>
            <p:cNvSpPr/>
            <p:nvPr/>
          </p:nvSpPr>
          <p:spPr>
            <a:xfrm>
              <a:off x="3385251" y="5650553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0.14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59E2D53-5E28-4BBF-88BE-D144F6BFB9B2}"/>
                </a:ext>
              </a:extLst>
            </p:cNvPr>
            <p:cNvSpPr/>
            <p:nvPr/>
          </p:nvSpPr>
          <p:spPr>
            <a:xfrm>
              <a:off x="3385251" y="5929694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0.32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14F15DC-A940-4EBF-8B2F-D11C6CE4D2B3}"/>
                </a:ext>
              </a:extLst>
            </p:cNvPr>
            <p:cNvSpPr/>
            <p:nvPr/>
          </p:nvSpPr>
          <p:spPr>
            <a:xfrm>
              <a:off x="3385251" y="6208835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6AEAD9-05B2-41CB-AC03-59D3108CC1A0}"/>
                </a:ext>
              </a:extLst>
            </p:cNvPr>
            <p:cNvSpPr/>
            <p:nvPr/>
          </p:nvSpPr>
          <p:spPr>
            <a:xfrm>
              <a:off x="3385251" y="6487976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0.57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0B39A2-F3F9-40CB-9F15-88ED20C15C17}"/>
                </a:ext>
              </a:extLst>
            </p:cNvPr>
            <p:cNvSpPr txBox="1"/>
            <p:nvPr/>
          </p:nvSpPr>
          <p:spPr>
            <a:xfrm>
              <a:off x="3202320" y="3217655"/>
              <a:ext cx="13009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P(y=1) for a test instance</a:t>
              </a:r>
              <a:endPara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EC635C1-A788-421F-B70C-D630A391BEDF}"/>
                </a:ext>
              </a:extLst>
            </p:cNvPr>
            <p:cNvSpPr/>
            <p:nvPr/>
          </p:nvSpPr>
          <p:spPr>
            <a:xfrm>
              <a:off x="4717386" y="3975707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3E0DC3-5B50-40A1-8E97-9E094FFB6055}"/>
                </a:ext>
              </a:extLst>
            </p:cNvPr>
            <p:cNvSpPr/>
            <p:nvPr/>
          </p:nvSpPr>
          <p:spPr>
            <a:xfrm>
              <a:off x="4717386" y="4254848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7A4E3AD-FE57-44AC-8A09-CF988803E818}"/>
                </a:ext>
              </a:extLst>
            </p:cNvPr>
            <p:cNvSpPr/>
            <p:nvPr/>
          </p:nvSpPr>
          <p:spPr>
            <a:xfrm>
              <a:off x="4717386" y="4533989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10E8726-1D5E-48B4-A2FE-0AACF96905F3}"/>
                </a:ext>
              </a:extLst>
            </p:cNvPr>
            <p:cNvSpPr/>
            <p:nvPr/>
          </p:nvSpPr>
          <p:spPr>
            <a:xfrm>
              <a:off x="4717386" y="4813130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9D31F1A-D1FD-4B11-BC1F-C3E06C18CA85}"/>
                </a:ext>
              </a:extLst>
            </p:cNvPr>
            <p:cNvSpPr/>
            <p:nvPr/>
          </p:nvSpPr>
          <p:spPr>
            <a:xfrm>
              <a:off x="4717386" y="5092271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9DBD922-1939-4110-B1CA-1CF42A3D9D6B}"/>
                </a:ext>
              </a:extLst>
            </p:cNvPr>
            <p:cNvSpPr/>
            <p:nvPr/>
          </p:nvSpPr>
          <p:spPr>
            <a:xfrm>
              <a:off x="4717386" y="5371412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FF92A92-2E61-4135-A90E-F6F7411E6117}"/>
                </a:ext>
              </a:extLst>
            </p:cNvPr>
            <p:cNvSpPr/>
            <p:nvPr/>
          </p:nvSpPr>
          <p:spPr>
            <a:xfrm>
              <a:off x="4717386" y="5650553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2863A0D-691F-419A-AFAE-107DED3209A7}"/>
                </a:ext>
              </a:extLst>
            </p:cNvPr>
            <p:cNvSpPr/>
            <p:nvPr/>
          </p:nvSpPr>
          <p:spPr>
            <a:xfrm>
              <a:off x="4717386" y="5929694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7EBEA74-105E-4269-BA6C-76B4EC270FFC}"/>
                </a:ext>
              </a:extLst>
            </p:cNvPr>
            <p:cNvSpPr/>
            <p:nvPr/>
          </p:nvSpPr>
          <p:spPr>
            <a:xfrm>
              <a:off x="4717386" y="6208835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C8417CB-A2F6-4808-B497-2C7EB99BCF74}"/>
                </a:ext>
              </a:extLst>
            </p:cNvPr>
            <p:cNvSpPr/>
            <p:nvPr/>
          </p:nvSpPr>
          <p:spPr>
            <a:xfrm>
              <a:off x="4717386" y="6487976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04C006-5651-40D3-846E-436746EFEA11}"/>
                </a:ext>
              </a:extLst>
            </p:cNvPr>
            <p:cNvSpPr txBox="1"/>
            <p:nvPr/>
          </p:nvSpPr>
          <p:spPr>
            <a:xfrm>
              <a:off x="4534455" y="3217654"/>
              <a:ext cx="13009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Predicted class label</a:t>
              </a:r>
              <a:endPara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DDED644-8BFA-43CA-B1ED-27503ABFFA7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998" y="2620206"/>
              <a:ext cx="4758857" cy="655543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B5A9780-08DF-4641-8A6D-5F701E067B1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832" y="3975707"/>
              <a:ext cx="1871238" cy="72838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7EE6D48-BA78-4B65-8917-B38BC4DBF70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832" y="5109226"/>
              <a:ext cx="1866667" cy="72838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B212B39-EB55-4EF8-9B6B-BB106A9A856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7444" y="6242744"/>
              <a:ext cx="1478095" cy="227048"/>
            </a:xfrm>
            <a:prstGeom prst="rect">
              <a:avLst/>
            </a:prstGeom>
          </p:spPr>
        </p:pic>
      </p:grpSp>
      <p:sp>
        <p:nvSpPr>
          <p:cNvPr id="52" name="Text Box 2">
            <a:extLst>
              <a:ext uri="{FF2B5EF4-FFF2-40B4-BE49-F238E27FC236}">
                <a16:creationId xmlns:a16="http://schemas.microsoft.com/office/drawing/2014/main" id="{F326F8FD-27C2-4580-8F5B-89E858DD5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(Bagging) : combine</a:t>
            </a:r>
          </a:p>
        </p:txBody>
      </p:sp>
    </p:spTree>
    <p:extLst>
      <p:ext uri="{BB962C8B-B14F-4D97-AF65-F5344CB8AC3E}">
        <p14:creationId xmlns:p14="http://schemas.microsoft.com/office/powerpoint/2010/main" val="1616088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Box 2">
            <a:extLst>
              <a:ext uri="{FF2B5EF4-FFF2-40B4-BE49-F238E27FC236}">
                <a16:creationId xmlns:a16="http://schemas.microsoft.com/office/drawing/2014/main" id="{F326F8FD-27C2-4580-8F5B-89E858DD5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(Bagging) : combine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46D843-6F0E-48B1-BE75-7D8A93D5418B}"/>
              </a:ext>
            </a:extLst>
          </p:cNvPr>
          <p:cNvSpPr txBox="1"/>
          <p:nvPr/>
        </p:nvSpPr>
        <p:spPr>
          <a:xfrm>
            <a:off x="254001" y="1108800"/>
            <a:ext cx="879163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Aggregating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 classification problem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Weighted voting (weight = training accuracy of individual models)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3915F67E-E58A-4FD0-B7A8-C77A105561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687" y="2446341"/>
            <a:ext cx="6192000" cy="632229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1862A80E-AD81-48C9-AF48-94267659C684}"/>
              </a:ext>
            </a:extLst>
          </p:cNvPr>
          <p:cNvGrpSpPr/>
          <p:nvPr/>
        </p:nvGrpSpPr>
        <p:grpSpPr>
          <a:xfrm>
            <a:off x="163654" y="3138496"/>
            <a:ext cx="8972325" cy="3640346"/>
            <a:chOff x="117161" y="3217654"/>
            <a:chExt cx="8972325" cy="3640346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EACE983-9EF5-4216-A3E9-D1929197795E}"/>
                </a:ext>
              </a:extLst>
            </p:cNvPr>
            <p:cNvSpPr/>
            <p:nvPr/>
          </p:nvSpPr>
          <p:spPr>
            <a:xfrm>
              <a:off x="117161" y="3217654"/>
              <a:ext cx="1430503" cy="3640346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7064DAD-8AD4-49DB-9EFE-F3BAB67B9A71}"/>
                </a:ext>
              </a:extLst>
            </p:cNvPr>
            <p:cNvSpPr/>
            <p:nvPr/>
          </p:nvSpPr>
          <p:spPr>
            <a:xfrm>
              <a:off x="1819318" y="3975707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Model 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0A71F5D-E840-4973-A701-49BC2EE1F85E}"/>
                </a:ext>
              </a:extLst>
            </p:cNvPr>
            <p:cNvSpPr/>
            <p:nvPr/>
          </p:nvSpPr>
          <p:spPr>
            <a:xfrm>
              <a:off x="253385" y="3975707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0.80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F13E7C9-D9A6-4852-B58E-FC83811BDB07}"/>
                </a:ext>
              </a:extLst>
            </p:cNvPr>
            <p:cNvSpPr/>
            <p:nvPr/>
          </p:nvSpPr>
          <p:spPr>
            <a:xfrm>
              <a:off x="1819318" y="4254848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Model 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868A8F1-C90E-474C-AA7F-C19EF7BF87BC}"/>
                </a:ext>
              </a:extLst>
            </p:cNvPr>
            <p:cNvSpPr/>
            <p:nvPr/>
          </p:nvSpPr>
          <p:spPr>
            <a:xfrm>
              <a:off x="253385" y="4254848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0.75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FB5A30D-FBAE-40BB-88B7-F0E1499424CA}"/>
                </a:ext>
              </a:extLst>
            </p:cNvPr>
            <p:cNvSpPr/>
            <p:nvPr/>
          </p:nvSpPr>
          <p:spPr>
            <a:xfrm>
              <a:off x="1819318" y="4533989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Model 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5181618-3AB7-4126-83F9-6C7A5901D177}"/>
                </a:ext>
              </a:extLst>
            </p:cNvPr>
            <p:cNvSpPr/>
            <p:nvPr/>
          </p:nvSpPr>
          <p:spPr>
            <a:xfrm>
              <a:off x="253385" y="4533989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0.88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77BB58-3E0A-4FBC-A30A-948D111D9149}"/>
                </a:ext>
              </a:extLst>
            </p:cNvPr>
            <p:cNvSpPr/>
            <p:nvPr/>
          </p:nvSpPr>
          <p:spPr>
            <a:xfrm>
              <a:off x="1819318" y="4813130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Model 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1D11237-3A09-4684-A4FE-4CF26B8CED37}"/>
                </a:ext>
              </a:extLst>
            </p:cNvPr>
            <p:cNvSpPr/>
            <p:nvPr/>
          </p:nvSpPr>
          <p:spPr>
            <a:xfrm>
              <a:off x="253385" y="4813130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0.91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FEE6E48-5A89-4108-9B73-71999CB36D23}"/>
                </a:ext>
              </a:extLst>
            </p:cNvPr>
            <p:cNvSpPr/>
            <p:nvPr/>
          </p:nvSpPr>
          <p:spPr>
            <a:xfrm>
              <a:off x="1819318" y="5092271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Model 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05568A5-268F-48DE-B48C-8AC76D300084}"/>
                </a:ext>
              </a:extLst>
            </p:cNvPr>
            <p:cNvSpPr/>
            <p:nvPr/>
          </p:nvSpPr>
          <p:spPr>
            <a:xfrm>
              <a:off x="253385" y="5092271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0.77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CCF7BFE-E30E-4517-BE84-CFF05277CA6B}"/>
                </a:ext>
              </a:extLst>
            </p:cNvPr>
            <p:cNvSpPr/>
            <p:nvPr/>
          </p:nvSpPr>
          <p:spPr>
            <a:xfrm>
              <a:off x="1819318" y="5371412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Model 6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86F6157-10D3-42B3-8980-E859E7A006FF}"/>
                </a:ext>
              </a:extLst>
            </p:cNvPr>
            <p:cNvSpPr/>
            <p:nvPr/>
          </p:nvSpPr>
          <p:spPr>
            <a:xfrm>
              <a:off x="253385" y="5371412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0.65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9381D3B-264A-49BE-81B0-FE1CB329E532}"/>
                </a:ext>
              </a:extLst>
            </p:cNvPr>
            <p:cNvSpPr/>
            <p:nvPr/>
          </p:nvSpPr>
          <p:spPr>
            <a:xfrm>
              <a:off x="1819318" y="5650553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Model 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2F03BF4-5D75-4FED-8C33-4679B1686298}"/>
                </a:ext>
              </a:extLst>
            </p:cNvPr>
            <p:cNvSpPr/>
            <p:nvPr/>
          </p:nvSpPr>
          <p:spPr>
            <a:xfrm>
              <a:off x="253385" y="5650553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0.95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234D7F1-261A-4933-A833-BBAE7E819DD4}"/>
                </a:ext>
              </a:extLst>
            </p:cNvPr>
            <p:cNvSpPr/>
            <p:nvPr/>
          </p:nvSpPr>
          <p:spPr>
            <a:xfrm>
              <a:off x="1819318" y="5929694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Model 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E128A2E-30AE-43DF-8A13-96EB906B5A60}"/>
                </a:ext>
              </a:extLst>
            </p:cNvPr>
            <p:cNvSpPr/>
            <p:nvPr/>
          </p:nvSpPr>
          <p:spPr>
            <a:xfrm>
              <a:off x="253385" y="5929694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0.82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8FEBFD7-843F-484A-85E7-92F5A53AB6F1}"/>
                </a:ext>
              </a:extLst>
            </p:cNvPr>
            <p:cNvSpPr/>
            <p:nvPr/>
          </p:nvSpPr>
          <p:spPr>
            <a:xfrm>
              <a:off x="1819318" y="6208835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Model 9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8E9324-43B1-4F76-A914-07D8164FDC16}"/>
                </a:ext>
              </a:extLst>
            </p:cNvPr>
            <p:cNvSpPr/>
            <p:nvPr/>
          </p:nvSpPr>
          <p:spPr>
            <a:xfrm>
              <a:off x="253385" y="6208835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0.78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583C8B9-D2AE-4CFC-8B60-A678FF6BD5D5}"/>
                </a:ext>
              </a:extLst>
            </p:cNvPr>
            <p:cNvSpPr/>
            <p:nvPr/>
          </p:nvSpPr>
          <p:spPr>
            <a:xfrm>
              <a:off x="1819318" y="6487976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Model 10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E3187A1-B860-46B9-A508-0F4CFAF03796}"/>
                </a:ext>
              </a:extLst>
            </p:cNvPr>
            <p:cNvSpPr/>
            <p:nvPr/>
          </p:nvSpPr>
          <p:spPr>
            <a:xfrm>
              <a:off x="253385" y="6487976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0.83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A6B1BA7-2FA2-4544-984F-855CA82FAB5B}"/>
                </a:ext>
              </a:extLst>
            </p:cNvPr>
            <p:cNvSpPr txBox="1"/>
            <p:nvPr/>
          </p:nvSpPr>
          <p:spPr>
            <a:xfrm>
              <a:off x="1819318" y="3221282"/>
              <a:ext cx="1168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Gill Sans MT" panose="020B0502020104020203" pitchFamily="34" charset="0"/>
                </a:rPr>
                <a:t>Ensemble population</a:t>
              </a:r>
              <a:endParaRPr lang="ko-KR" altLang="en-US" sz="1600" dirty="0">
                <a:solidFill>
                  <a:prstClr val="black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8675D7D-653A-43FB-9343-6AE0C273E403}"/>
                </a:ext>
              </a:extLst>
            </p:cNvPr>
            <p:cNvSpPr txBox="1"/>
            <p:nvPr/>
          </p:nvSpPr>
          <p:spPr>
            <a:xfrm>
              <a:off x="253386" y="3221282"/>
              <a:ext cx="1168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Gill Sans MT" panose="020B0502020104020203" pitchFamily="34" charset="0"/>
                </a:rPr>
                <a:t>Training</a:t>
              </a:r>
            </a:p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Gill Sans MT" panose="020B0502020104020203" pitchFamily="34" charset="0"/>
                </a:rPr>
                <a:t>Accuracy</a:t>
              </a:r>
              <a:endParaRPr lang="ko-KR" altLang="en-US" sz="1600" dirty="0">
                <a:solidFill>
                  <a:prstClr val="black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906764F-6609-491F-BC5A-19366554C32C}"/>
                </a:ext>
              </a:extLst>
            </p:cNvPr>
            <p:cNvSpPr/>
            <p:nvPr/>
          </p:nvSpPr>
          <p:spPr>
            <a:xfrm>
              <a:off x="3385251" y="3975707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0.90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808DD50-3C8B-49D1-91E4-8A61C1A7CAD1}"/>
                </a:ext>
              </a:extLst>
            </p:cNvPr>
            <p:cNvSpPr/>
            <p:nvPr/>
          </p:nvSpPr>
          <p:spPr>
            <a:xfrm>
              <a:off x="3385251" y="4254848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0.92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24F311A-E33C-4573-ABDA-5276A7C1183C}"/>
                </a:ext>
              </a:extLst>
            </p:cNvPr>
            <p:cNvSpPr/>
            <p:nvPr/>
          </p:nvSpPr>
          <p:spPr>
            <a:xfrm>
              <a:off x="3385251" y="4533989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0.87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71397E2-F6AE-40F6-9DD9-7CB4F555F953}"/>
                </a:ext>
              </a:extLst>
            </p:cNvPr>
            <p:cNvSpPr/>
            <p:nvPr/>
          </p:nvSpPr>
          <p:spPr>
            <a:xfrm>
              <a:off x="3385251" y="4813130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0.34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BDE95D1-121E-4DB9-93B6-5F88B81D3E4E}"/>
                </a:ext>
              </a:extLst>
            </p:cNvPr>
            <p:cNvSpPr/>
            <p:nvPr/>
          </p:nvSpPr>
          <p:spPr>
            <a:xfrm>
              <a:off x="3385251" y="5092271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0.41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8ACCECC-467E-4AD0-B557-530A57199A9D}"/>
                </a:ext>
              </a:extLst>
            </p:cNvPr>
            <p:cNvSpPr/>
            <p:nvPr/>
          </p:nvSpPr>
          <p:spPr>
            <a:xfrm>
              <a:off x="3385251" y="5371412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0.84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B60C680-F307-406A-9C70-D11514F78981}"/>
                </a:ext>
              </a:extLst>
            </p:cNvPr>
            <p:cNvSpPr/>
            <p:nvPr/>
          </p:nvSpPr>
          <p:spPr>
            <a:xfrm>
              <a:off x="3385251" y="5650553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0.14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390EAEC-437C-4B5A-ABB7-C59D4A6A4227}"/>
                </a:ext>
              </a:extLst>
            </p:cNvPr>
            <p:cNvSpPr/>
            <p:nvPr/>
          </p:nvSpPr>
          <p:spPr>
            <a:xfrm>
              <a:off x="3385251" y="5929694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0.32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D785196-F2C0-4172-8352-BAC087410568}"/>
                </a:ext>
              </a:extLst>
            </p:cNvPr>
            <p:cNvSpPr/>
            <p:nvPr/>
          </p:nvSpPr>
          <p:spPr>
            <a:xfrm>
              <a:off x="3385251" y="6208835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0.98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62B7188-A90A-4668-9615-C3E78DBED24C}"/>
                </a:ext>
              </a:extLst>
            </p:cNvPr>
            <p:cNvSpPr/>
            <p:nvPr/>
          </p:nvSpPr>
          <p:spPr>
            <a:xfrm>
              <a:off x="3385251" y="6487976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0.57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00A8B51-75F0-4DC7-9025-ECDA179E7928}"/>
                </a:ext>
              </a:extLst>
            </p:cNvPr>
            <p:cNvSpPr txBox="1"/>
            <p:nvPr/>
          </p:nvSpPr>
          <p:spPr>
            <a:xfrm>
              <a:off x="3202320" y="3217655"/>
              <a:ext cx="13009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Gill Sans MT" panose="020B0502020104020203" pitchFamily="34" charset="0"/>
                </a:rPr>
                <a:t>P(y=1) for a test instance</a:t>
              </a:r>
              <a:endParaRPr lang="ko-KR" altLang="en-US" sz="1600" dirty="0">
                <a:solidFill>
                  <a:prstClr val="black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AE4A1E9-26FE-4F83-B0C8-532927F62697}"/>
                </a:ext>
              </a:extLst>
            </p:cNvPr>
            <p:cNvSpPr/>
            <p:nvPr/>
          </p:nvSpPr>
          <p:spPr>
            <a:xfrm>
              <a:off x="4717386" y="3975707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5433286-A434-4A9A-974A-247364BA39EA}"/>
                </a:ext>
              </a:extLst>
            </p:cNvPr>
            <p:cNvSpPr/>
            <p:nvPr/>
          </p:nvSpPr>
          <p:spPr>
            <a:xfrm>
              <a:off x="4717386" y="4254848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B500E5B-6CD8-488E-9861-B3AD69F39F32}"/>
                </a:ext>
              </a:extLst>
            </p:cNvPr>
            <p:cNvSpPr/>
            <p:nvPr/>
          </p:nvSpPr>
          <p:spPr>
            <a:xfrm>
              <a:off x="4717386" y="4533989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EB460E-33BA-4B91-A1C0-529245CFDC2A}"/>
                </a:ext>
              </a:extLst>
            </p:cNvPr>
            <p:cNvSpPr/>
            <p:nvPr/>
          </p:nvSpPr>
          <p:spPr>
            <a:xfrm>
              <a:off x="4717386" y="4813130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9C7C82D-09C6-4D23-9C30-0C53480C42E8}"/>
                </a:ext>
              </a:extLst>
            </p:cNvPr>
            <p:cNvSpPr/>
            <p:nvPr/>
          </p:nvSpPr>
          <p:spPr>
            <a:xfrm>
              <a:off x="4717386" y="5092271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B3CB795-46A2-4D2D-81F6-9814934D2387}"/>
                </a:ext>
              </a:extLst>
            </p:cNvPr>
            <p:cNvSpPr/>
            <p:nvPr/>
          </p:nvSpPr>
          <p:spPr>
            <a:xfrm>
              <a:off x="4717386" y="5371412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6DAD504-7662-4107-AE57-BCBE7CD5650D}"/>
                </a:ext>
              </a:extLst>
            </p:cNvPr>
            <p:cNvSpPr/>
            <p:nvPr/>
          </p:nvSpPr>
          <p:spPr>
            <a:xfrm>
              <a:off x="4717386" y="5650553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85FE1B-DBAA-4ACB-B0E2-8B8DCC2C1FD2}"/>
                </a:ext>
              </a:extLst>
            </p:cNvPr>
            <p:cNvSpPr/>
            <p:nvPr/>
          </p:nvSpPr>
          <p:spPr>
            <a:xfrm>
              <a:off x="4717386" y="5929694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B4E75F0-4F7D-4FFA-B413-44C3037DE12C}"/>
                </a:ext>
              </a:extLst>
            </p:cNvPr>
            <p:cNvSpPr/>
            <p:nvPr/>
          </p:nvSpPr>
          <p:spPr>
            <a:xfrm>
              <a:off x="4717386" y="6208835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912FB6A-9FD3-4DBD-B5A3-EE51269FCAB8}"/>
                </a:ext>
              </a:extLst>
            </p:cNvPr>
            <p:cNvSpPr/>
            <p:nvPr/>
          </p:nvSpPr>
          <p:spPr>
            <a:xfrm>
              <a:off x="4717386" y="6487976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8658CA1-DFB0-4679-BEF0-B3785825DCEE}"/>
                </a:ext>
              </a:extLst>
            </p:cNvPr>
            <p:cNvSpPr txBox="1"/>
            <p:nvPr/>
          </p:nvSpPr>
          <p:spPr>
            <a:xfrm>
              <a:off x="4534455" y="3217654"/>
              <a:ext cx="13009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Gill Sans MT" panose="020B0502020104020203" pitchFamily="34" charset="0"/>
                </a:rPr>
                <a:t>Predicted class label</a:t>
              </a:r>
              <a:endParaRPr lang="ko-KR" altLang="en-US" sz="1600" dirty="0">
                <a:solidFill>
                  <a:prstClr val="black"/>
                </a:solidFill>
                <a:latin typeface="Gill Sans MT" panose="020B0502020104020203" pitchFamily="34" charset="0"/>
              </a:endParaRPr>
            </a:p>
          </p:txBody>
        </p: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D9A624AD-E07E-461D-BA6B-D4A05756431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561" y="3984124"/>
              <a:ext cx="3143925" cy="561981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85DBCB34-F386-4555-8AEF-B0D8A0823CD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219" y="5090420"/>
              <a:ext cx="3140267" cy="561981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C55BBAEE-0B1B-47AC-AE62-44623DF19F0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475" y="6141422"/>
              <a:ext cx="1478095" cy="2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502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Box 2">
            <a:extLst>
              <a:ext uri="{FF2B5EF4-FFF2-40B4-BE49-F238E27FC236}">
                <a16:creationId xmlns:a16="http://schemas.microsoft.com/office/drawing/2014/main" id="{F326F8FD-27C2-4580-8F5B-89E858DD5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(Bagging) : combine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D05D9A-4075-4E68-A171-9E710F1C8B63}"/>
              </a:ext>
            </a:extLst>
          </p:cNvPr>
          <p:cNvSpPr txBox="1"/>
          <p:nvPr/>
        </p:nvSpPr>
        <p:spPr>
          <a:xfrm>
            <a:off x="254001" y="1108800"/>
            <a:ext cx="8791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Aggregating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 classification problem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Weighted voting (weight = predicted probability for each class)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338D9761-7EE7-42AB-8877-7E46B6A04C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10" y="2316737"/>
            <a:ext cx="4931657" cy="655543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AD931A94-7FF5-49D3-B487-040CB4D7A6D4}"/>
              </a:ext>
            </a:extLst>
          </p:cNvPr>
          <p:cNvGrpSpPr/>
          <p:nvPr/>
        </p:nvGrpSpPr>
        <p:grpSpPr>
          <a:xfrm>
            <a:off x="368747" y="3071350"/>
            <a:ext cx="8254788" cy="3640346"/>
            <a:chOff x="368747" y="3071350"/>
            <a:chExt cx="8254788" cy="3640346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9A2DCA-2EE9-497A-BB1A-5DB59650313C}"/>
                </a:ext>
              </a:extLst>
            </p:cNvPr>
            <p:cNvSpPr/>
            <p:nvPr/>
          </p:nvSpPr>
          <p:spPr>
            <a:xfrm>
              <a:off x="3266910" y="3071350"/>
              <a:ext cx="1430503" cy="3640346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5D82636-2396-4767-B397-97F19B1C47B1}"/>
                </a:ext>
              </a:extLst>
            </p:cNvPr>
            <p:cNvSpPr/>
            <p:nvPr/>
          </p:nvSpPr>
          <p:spPr>
            <a:xfrm>
              <a:off x="1934680" y="3829403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DC42559-ACF2-4633-994F-54CC26262E2B}"/>
                </a:ext>
              </a:extLst>
            </p:cNvPr>
            <p:cNvSpPr/>
            <p:nvPr/>
          </p:nvSpPr>
          <p:spPr>
            <a:xfrm>
              <a:off x="368747" y="3829403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7ECFB7-889D-4B97-8CAA-0A61833D1635}"/>
                </a:ext>
              </a:extLst>
            </p:cNvPr>
            <p:cNvSpPr/>
            <p:nvPr/>
          </p:nvSpPr>
          <p:spPr>
            <a:xfrm>
              <a:off x="1934680" y="4108544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C2E0AD4-D15E-443E-8E2F-87B1D9BB5639}"/>
                </a:ext>
              </a:extLst>
            </p:cNvPr>
            <p:cNvSpPr/>
            <p:nvPr/>
          </p:nvSpPr>
          <p:spPr>
            <a:xfrm>
              <a:off x="368747" y="4108544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0.75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A1EA922-12CE-4516-8671-F7F51E195306}"/>
                </a:ext>
              </a:extLst>
            </p:cNvPr>
            <p:cNvSpPr/>
            <p:nvPr/>
          </p:nvSpPr>
          <p:spPr>
            <a:xfrm>
              <a:off x="1934680" y="4387685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D4DF163-0C05-4DC9-8720-1C00A64F9A66}"/>
                </a:ext>
              </a:extLst>
            </p:cNvPr>
            <p:cNvSpPr/>
            <p:nvPr/>
          </p:nvSpPr>
          <p:spPr>
            <a:xfrm>
              <a:off x="368747" y="4387685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ECF5124-2F1C-4C03-BFA9-27FCA2552283}"/>
                </a:ext>
              </a:extLst>
            </p:cNvPr>
            <p:cNvSpPr/>
            <p:nvPr/>
          </p:nvSpPr>
          <p:spPr>
            <a:xfrm>
              <a:off x="1934680" y="4666826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891D73D-942F-4C64-84A7-2148B6B61668}"/>
                </a:ext>
              </a:extLst>
            </p:cNvPr>
            <p:cNvSpPr/>
            <p:nvPr/>
          </p:nvSpPr>
          <p:spPr>
            <a:xfrm>
              <a:off x="368747" y="4666826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7D6921C-31C5-4157-B6D8-E29306F46CBE}"/>
                </a:ext>
              </a:extLst>
            </p:cNvPr>
            <p:cNvSpPr/>
            <p:nvPr/>
          </p:nvSpPr>
          <p:spPr>
            <a:xfrm>
              <a:off x="1934680" y="4945967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742CC55-E1A1-4FED-A80C-7191832B031B}"/>
                </a:ext>
              </a:extLst>
            </p:cNvPr>
            <p:cNvSpPr/>
            <p:nvPr/>
          </p:nvSpPr>
          <p:spPr>
            <a:xfrm>
              <a:off x="368747" y="4945967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0.77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16D2FFA-8DE2-4AC1-AEEE-5EE5EF8C4766}"/>
                </a:ext>
              </a:extLst>
            </p:cNvPr>
            <p:cNvSpPr/>
            <p:nvPr/>
          </p:nvSpPr>
          <p:spPr>
            <a:xfrm>
              <a:off x="1934680" y="5225108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6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AA17921-A422-416F-B3EE-29A285033DF1}"/>
                </a:ext>
              </a:extLst>
            </p:cNvPr>
            <p:cNvSpPr/>
            <p:nvPr/>
          </p:nvSpPr>
          <p:spPr>
            <a:xfrm>
              <a:off x="368747" y="5225108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0.65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7902838-9746-4A23-9105-73ECF3099E42}"/>
                </a:ext>
              </a:extLst>
            </p:cNvPr>
            <p:cNvSpPr/>
            <p:nvPr/>
          </p:nvSpPr>
          <p:spPr>
            <a:xfrm>
              <a:off x="1934680" y="5504249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198B01-3024-42B9-BEC4-2FBAC3F61EBC}"/>
                </a:ext>
              </a:extLst>
            </p:cNvPr>
            <p:cNvSpPr/>
            <p:nvPr/>
          </p:nvSpPr>
          <p:spPr>
            <a:xfrm>
              <a:off x="368747" y="5504249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0.95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92087D9-9CC5-4A7B-9078-C4E397F0161B}"/>
                </a:ext>
              </a:extLst>
            </p:cNvPr>
            <p:cNvSpPr/>
            <p:nvPr/>
          </p:nvSpPr>
          <p:spPr>
            <a:xfrm>
              <a:off x="1934680" y="5783390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AA6572D-3039-4EFE-83B7-7000BF778697}"/>
                </a:ext>
              </a:extLst>
            </p:cNvPr>
            <p:cNvSpPr/>
            <p:nvPr/>
          </p:nvSpPr>
          <p:spPr>
            <a:xfrm>
              <a:off x="368747" y="5783390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89F69CC-7407-46F6-B740-2CC8CA8C7D1B}"/>
                </a:ext>
              </a:extLst>
            </p:cNvPr>
            <p:cNvSpPr/>
            <p:nvPr/>
          </p:nvSpPr>
          <p:spPr>
            <a:xfrm>
              <a:off x="1934680" y="6062531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9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E198E76-0A8A-4B71-B28C-84BE2D70EA30}"/>
                </a:ext>
              </a:extLst>
            </p:cNvPr>
            <p:cNvSpPr/>
            <p:nvPr/>
          </p:nvSpPr>
          <p:spPr>
            <a:xfrm>
              <a:off x="368747" y="6062531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0.78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83FD4F-ABBE-425D-81AD-74B59D5944B5}"/>
                </a:ext>
              </a:extLst>
            </p:cNvPr>
            <p:cNvSpPr/>
            <p:nvPr/>
          </p:nvSpPr>
          <p:spPr>
            <a:xfrm>
              <a:off x="1934680" y="6341672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10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5523716-2B5B-4698-9F3F-424D4A9D5C65}"/>
                </a:ext>
              </a:extLst>
            </p:cNvPr>
            <p:cNvSpPr/>
            <p:nvPr/>
          </p:nvSpPr>
          <p:spPr>
            <a:xfrm>
              <a:off x="368747" y="6341672"/>
              <a:ext cx="1168877" cy="279141"/>
            </a:xfrm>
            <a:prstGeom prst="rect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0.83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37DA97-D95A-42DB-98AE-4E7DB6F33E4E}"/>
                </a:ext>
              </a:extLst>
            </p:cNvPr>
            <p:cNvSpPr txBox="1"/>
            <p:nvPr/>
          </p:nvSpPr>
          <p:spPr>
            <a:xfrm>
              <a:off x="1934680" y="3074978"/>
              <a:ext cx="1168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Ensemble population</a:t>
              </a:r>
              <a:endPara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C5EBBD5-3350-4E0A-B67E-1BB40A771AB9}"/>
                </a:ext>
              </a:extLst>
            </p:cNvPr>
            <p:cNvSpPr txBox="1"/>
            <p:nvPr/>
          </p:nvSpPr>
          <p:spPr>
            <a:xfrm>
              <a:off x="368748" y="3074978"/>
              <a:ext cx="1168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Training</a:t>
              </a:r>
            </a:p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Accuracy</a:t>
              </a:r>
              <a:endPara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026E658-1E79-440D-9320-33B8F7A9FDC2}"/>
                </a:ext>
              </a:extLst>
            </p:cNvPr>
            <p:cNvSpPr/>
            <p:nvPr/>
          </p:nvSpPr>
          <p:spPr>
            <a:xfrm>
              <a:off x="3500613" y="3829403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313A3D-ADDA-49B8-8754-BF47FAD7B9FB}"/>
                </a:ext>
              </a:extLst>
            </p:cNvPr>
            <p:cNvSpPr/>
            <p:nvPr/>
          </p:nvSpPr>
          <p:spPr>
            <a:xfrm>
              <a:off x="3500613" y="4108544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F335857-9C1B-4D9D-AFF3-23504CE3938D}"/>
                </a:ext>
              </a:extLst>
            </p:cNvPr>
            <p:cNvSpPr/>
            <p:nvPr/>
          </p:nvSpPr>
          <p:spPr>
            <a:xfrm>
              <a:off x="3500613" y="4387685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FBA86EB-0E64-4307-930E-DEB3F6BB11C1}"/>
                </a:ext>
              </a:extLst>
            </p:cNvPr>
            <p:cNvSpPr/>
            <p:nvPr/>
          </p:nvSpPr>
          <p:spPr>
            <a:xfrm>
              <a:off x="3500613" y="4666826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0.34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CCBB0B5-CBA8-45BB-9574-3474025C03B5}"/>
                </a:ext>
              </a:extLst>
            </p:cNvPr>
            <p:cNvSpPr/>
            <p:nvPr/>
          </p:nvSpPr>
          <p:spPr>
            <a:xfrm>
              <a:off x="3500613" y="4945967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0.41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65175AF-F9BD-423D-A50C-A5DE2FE057AB}"/>
                </a:ext>
              </a:extLst>
            </p:cNvPr>
            <p:cNvSpPr/>
            <p:nvPr/>
          </p:nvSpPr>
          <p:spPr>
            <a:xfrm>
              <a:off x="3500613" y="5225108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922DE9A-C37E-409C-80F7-962C3250B9AC}"/>
                </a:ext>
              </a:extLst>
            </p:cNvPr>
            <p:cNvSpPr/>
            <p:nvPr/>
          </p:nvSpPr>
          <p:spPr>
            <a:xfrm>
              <a:off x="3500613" y="5504249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0.14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DD5BC7F-1588-4721-B0CC-33E5E8AA9FA5}"/>
                </a:ext>
              </a:extLst>
            </p:cNvPr>
            <p:cNvSpPr/>
            <p:nvPr/>
          </p:nvSpPr>
          <p:spPr>
            <a:xfrm>
              <a:off x="3500613" y="5783390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0.32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16E117E-94D4-415C-92E4-752ECCD880AB}"/>
                </a:ext>
              </a:extLst>
            </p:cNvPr>
            <p:cNvSpPr/>
            <p:nvPr/>
          </p:nvSpPr>
          <p:spPr>
            <a:xfrm>
              <a:off x="3500613" y="6062531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0.98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7ED4BD5-C2E1-4442-B5B5-911E1D5617DA}"/>
                </a:ext>
              </a:extLst>
            </p:cNvPr>
            <p:cNvSpPr/>
            <p:nvPr/>
          </p:nvSpPr>
          <p:spPr>
            <a:xfrm>
              <a:off x="3500613" y="6341672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0.57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6E16E1B-3CD2-4940-93B2-AB2731046310}"/>
                </a:ext>
              </a:extLst>
            </p:cNvPr>
            <p:cNvSpPr txBox="1"/>
            <p:nvPr/>
          </p:nvSpPr>
          <p:spPr>
            <a:xfrm>
              <a:off x="3317682" y="3071351"/>
              <a:ext cx="13009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P(y=1) for a test instance</a:t>
              </a:r>
              <a:endPara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C3ED488-0CE1-4C73-B787-27584902CD02}"/>
                </a:ext>
              </a:extLst>
            </p:cNvPr>
            <p:cNvSpPr/>
            <p:nvPr/>
          </p:nvSpPr>
          <p:spPr>
            <a:xfrm>
              <a:off x="4832748" y="3829403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65948D0-EC67-4FB5-8ABF-80C1DF8EB151}"/>
                </a:ext>
              </a:extLst>
            </p:cNvPr>
            <p:cNvSpPr/>
            <p:nvPr/>
          </p:nvSpPr>
          <p:spPr>
            <a:xfrm>
              <a:off x="4832748" y="4108544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485B62B-2765-44B5-A548-53A06B1F7307}"/>
                </a:ext>
              </a:extLst>
            </p:cNvPr>
            <p:cNvSpPr/>
            <p:nvPr/>
          </p:nvSpPr>
          <p:spPr>
            <a:xfrm>
              <a:off x="4832748" y="4387685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99E3DF7-9789-4DB6-86F3-780E56F77AD0}"/>
                </a:ext>
              </a:extLst>
            </p:cNvPr>
            <p:cNvSpPr/>
            <p:nvPr/>
          </p:nvSpPr>
          <p:spPr>
            <a:xfrm>
              <a:off x="4832748" y="4666826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1FD3F84-D35A-477D-A04C-4E2965900158}"/>
                </a:ext>
              </a:extLst>
            </p:cNvPr>
            <p:cNvSpPr/>
            <p:nvPr/>
          </p:nvSpPr>
          <p:spPr>
            <a:xfrm>
              <a:off x="4832748" y="4945967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472B6CE-AB55-4919-8BB2-1362E3B4A2A5}"/>
                </a:ext>
              </a:extLst>
            </p:cNvPr>
            <p:cNvSpPr/>
            <p:nvPr/>
          </p:nvSpPr>
          <p:spPr>
            <a:xfrm>
              <a:off x="4832748" y="5225108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BB1D582-A0FC-4DB1-ABE0-D41C4524B6CF}"/>
                </a:ext>
              </a:extLst>
            </p:cNvPr>
            <p:cNvSpPr/>
            <p:nvPr/>
          </p:nvSpPr>
          <p:spPr>
            <a:xfrm>
              <a:off x="4832748" y="5504249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7CADB27-164D-4F08-ABBF-1521024F5B1C}"/>
                </a:ext>
              </a:extLst>
            </p:cNvPr>
            <p:cNvSpPr/>
            <p:nvPr/>
          </p:nvSpPr>
          <p:spPr>
            <a:xfrm>
              <a:off x="4832748" y="5783390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C966F20-18FE-4BE3-A2DC-5A00FB7483F2}"/>
                </a:ext>
              </a:extLst>
            </p:cNvPr>
            <p:cNvSpPr/>
            <p:nvPr/>
          </p:nvSpPr>
          <p:spPr>
            <a:xfrm>
              <a:off x="4832748" y="6062531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3079AC3-36D0-4769-823C-F38901736032}"/>
                </a:ext>
              </a:extLst>
            </p:cNvPr>
            <p:cNvSpPr/>
            <p:nvPr/>
          </p:nvSpPr>
          <p:spPr>
            <a:xfrm>
              <a:off x="4832748" y="6341672"/>
              <a:ext cx="935079" cy="27914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6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CEF1F46-1AE0-417E-80BF-3EB37044D5F5}"/>
                </a:ext>
              </a:extLst>
            </p:cNvPr>
            <p:cNvSpPr txBox="1"/>
            <p:nvPr/>
          </p:nvSpPr>
          <p:spPr>
            <a:xfrm>
              <a:off x="4649817" y="3071350"/>
              <a:ext cx="13009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latinLnBrk="0"/>
              <a:r>
                <a: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Predicted class label</a:t>
              </a:r>
              <a:endPara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01F70FC-ED5E-4F17-BE63-A7277AC78B5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837" y="5995118"/>
              <a:ext cx="1478095" cy="227048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16E077AF-578E-4B47-B143-1E4664E0988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726" y="3829403"/>
              <a:ext cx="2291809" cy="728381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2B5A2CF7-6EDA-4D9D-AD8A-C16C4218FD9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726" y="4869463"/>
              <a:ext cx="2291809" cy="728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0010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31274-8AE5-4E1A-AC5C-09E76C88B42E}"/>
              </a:ext>
            </a:extLst>
          </p:cNvPr>
          <p:cNvSpPr txBox="1"/>
          <p:nvPr/>
        </p:nvSpPr>
        <p:spPr>
          <a:xfrm>
            <a:off x="254001" y="1108800"/>
            <a:ext cx="8791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Aggregating: Stacking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 another prediction model to aggregate the results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Input: Predictions made by ensemble members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Target: Actual true label</a:t>
            </a:r>
          </a:p>
        </p:txBody>
      </p:sp>
      <p:pic>
        <p:nvPicPr>
          <p:cNvPr id="3" name="Picture 2" descr="https://rasbt.github.io/mlxtend/user_guide/classifier/StackingClassifier_files/stackingclassification_overview.png">
            <a:extLst>
              <a:ext uri="{FF2B5EF4-FFF2-40B4-BE49-F238E27FC236}">
                <a16:creationId xmlns:a16="http://schemas.microsoft.com/office/drawing/2014/main" id="{478B01B7-E0A0-47BD-9719-9ED995DC0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472" y="2400388"/>
            <a:ext cx="4574454" cy="388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B68768-4889-462A-BEFF-78D49E09FFB0}"/>
              </a:ext>
            </a:extLst>
          </p:cNvPr>
          <p:cNvSpPr/>
          <p:nvPr/>
        </p:nvSpPr>
        <p:spPr>
          <a:xfrm>
            <a:off x="2528926" y="629034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https://rasbt.github.io/mlxtend/user_guide/classifier/StackingClassifier/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AD9B7FF-E99B-4FB1-93D2-48B8BB907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(Bagging) : combine</a:t>
            </a:r>
          </a:p>
        </p:txBody>
      </p:sp>
    </p:spTree>
    <p:extLst>
      <p:ext uri="{BB962C8B-B14F-4D97-AF65-F5344CB8AC3E}">
        <p14:creationId xmlns:p14="http://schemas.microsoft.com/office/powerpoint/2010/main" val="3016657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31274-8AE5-4E1A-AC5C-09E76C88B42E}"/>
              </a:ext>
            </a:extLst>
          </p:cNvPr>
          <p:cNvSpPr txBox="1"/>
          <p:nvPr/>
        </p:nvSpPr>
        <p:spPr>
          <a:xfrm>
            <a:off x="254001" y="1108800"/>
            <a:ext cx="8791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Aggregating: Stacking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 another prediction model to aggregate the results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Input: Predictions made by ensemble members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Target: Actual true label</a:t>
            </a:r>
          </a:p>
        </p:txBody>
      </p:sp>
      <p:pic>
        <p:nvPicPr>
          <p:cNvPr id="3" name="Picture 2" descr="https://rasbt.github.io/mlxtend/user_guide/classifier/StackingClassifier_files/stackingclassification_overview.png">
            <a:extLst>
              <a:ext uri="{FF2B5EF4-FFF2-40B4-BE49-F238E27FC236}">
                <a16:creationId xmlns:a16="http://schemas.microsoft.com/office/drawing/2014/main" id="{478B01B7-E0A0-47BD-9719-9ED995DC0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472" y="2400388"/>
            <a:ext cx="4574454" cy="388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B68768-4889-462A-BEFF-78D49E09FFB0}"/>
              </a:ext>
            </a:extLst>
          </p:cNvPr>
          <p:cNvSpPr/>
          <p:nvPr/>
        </p:nvSpPr>
        <p:spPr>
          <a:xfrm>
            <a:off x="2528926" y="629034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https://rasbt.github.io/mlxtend/user_guide/classifier/StackingClassifier/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AD9B7FF-E99B-4FB1-93D2-48B8BB907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(Bagging) : combine</a:t>
            </a:r>
          </a:p>
        </p:txBody>
      </p:sp>
    </p:spTree>
    <p:extLst>
      <p:ext uri="{BB962C8B-B14F-4D97-AF65-F5344CB8AC3E}">
        <p14:creationId xmlns:p14="http://schemas.microsoft.com/office/powerpoint/2010/main" val="3833092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정육면체 23">
            <a:extLst>
              <a:ext uri="{FF2B5EF4-FFF2-40B4-BE49-F238E27FC236}">
                <a16:creationId xmlns:a16="http://schemas.microsoft.com/office/drawing/2014/main" id="{777F10DE-CDD1-406A-823B-3298E8F2F1E6}"/>
              </a:ext>
            </a:extLst>
          </p:cNvPr>
          <p:cNvSpPr/>
          <p:nvPr/>
        </p:nvSpPr>
        <p:spPr bwMode="auto">
          <a:xfrm>
            <a:off x="1155942" y="2525039"/>
            <a:ext cx="1535501" cy="586596"/>
          </a:xfrm>
          <a:prstGeom prst="cube">
            <a:avLst/>
          </a:prstGeom>
          <a:solidFill>
            <a:srgbClr val="BFD5E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돋움" pitchFamily="50" charset="-127"/>
              </a:rPr>
              <a:t>Model 1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돋움" pitchFamily="50" charset="-127"/>
              </a:rPr>
              <a:t>(</a:t>
            </a:r>
            <a:r>
              <a:rPr kumimoji="1" lang="en-US" altLang="ko-K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돋움" pitchFamily="50" charset="-127"/>
              </a:rPr>
              <a:t>kNN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돋움" pitchFamily="50" charset="-127"/>
              </a:rPr>
              <a:t>)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돋움" pitchFamily="50" charset="-127"/>
            </a:endParaRPr>
          </a:p>
        </p:txBody>
      </p:sp>
      <p:sp>
        <p:nvSpPr>
          <p:cNvPr id="25" name="원통형 24">
            <a:extLst>
              <a:ext uri="{FF2B5EF4-FFF2-40B4-BE49-F238E27FC236}">
                <a16:creationId xmlns:a16="http://schemas.microsoft.com/office/drawing/2014/main" id="{1A64B9A0-C86F-4595-BC22-6F92E31F8132}"/>
              </a:ext>
            </a:extLst>
          </p:cNvPr>
          <p:cNvSpPr/>
          <p:nvPr/>
        </p:nvSpPr>
        <p:spPr bwMode="auto">
          <a:xfrm>
            <a:off x="4028536" y="1412776"/>
            <a:ext cx="1086928" cy="672861"/>
          </a:xfrm>
          <a:prstGeom prst="can">
            <a:avLst/>
          </a:prstGeom>
          <a:solidFill>
            <a:srgbClr val="BFD5E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돋움" pitchFamily="50" charset="-127"/>
              </a:rPr>
              <a:t>Input data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돋움" pitchFamily="50" charset="-127"/>
            </a:endParaRPr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915759A5-3FE6-4DD6-A8F9-4F8F12DF5216}"/>
              </a:ext>
            </a:extLst>
          </p:cNvPr>
          <p:cNvSpPr/>
          <p:nvPr/>
        </p:nvSpPr>
        <p:spPr bwMode="auto">
          <a:xfrm>
            <a:off x="2863971" y="2525039"/>
            <a:ext cx="1535501" cy="586596"/>
          </a:xfrm>
          <a:prstGeom prst="cube">
            <a:avLst/>
          </a:prstGeom>
          <a:solidFill>
            <a:srgbClr val="BFD5E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돋움" pitchFamily="50" charset="-127"/>
              </a:rPr>
              <a:t>Model 2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돋움" pitchFamily="50" charset="-127"/>
              </a:rPr>
              <a:t>(DT)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돋움" pitchFamily="50" charset="-127"/>
            </a:endParaRPr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89024109-8481-42CB-8A02-97ECCD612A52}"/>
              </a:ext>
            </a:extLst>
          </p:cNvPr>
          <p:cNvSpPr/>
          <p:nvPr/>
        </p:nvSpPr>
        <p:spPr bwMode="auto">
          <a:xfrm>
            <a:off x="6185138" y="2525039"/>
            <a:ext cx="1535501" cy="586596"/>
          </a:xfrm>
          <a:prstGeom prst="cube">
            <a:avLst/>
          </a:prstGeom>
          <a:solidFill>
            <a:srgbClr val="BFD5E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돋움" pitchFamily="50" charset="-127"/>
              </a:rPr>
              <a:t>Model n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돋움" pitchFamily="50" charset="-127"/>
              </a:rPr>
              <a:t>(SVM)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돋움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5434AA-4FDA-4C40-A718-944AFBC8E4EC}"/>
                  </a:ext>
                </a:extLst>
              </p:cNvPr>
              <p:cNvSpPr txBox="1"/>
              <p:nvPr/>
            </p:nvSpPr>
            <p:spPr>
              <a:xfrm>
                <a:off x="4965937" y="2541338"/>
                <a:ext cx="5578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3600" b="1" dirty="0"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5434AA-4FDA-4C40-A718-944AFBC8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37" y="2541338"/>
                <a:ext cx="55784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332492-5EF8-4D82-98C4-31C3A16750D5}"/>
                  </a:ext>
                </a:extLst>
              </p:cNvPr>
              <p:cNvSpPr txBox="1"/>
              <p:nvPr/>
            </p:nvSpPr>
            <p:spPr>
              <a:xfrm>
                <a:off x="3804248" y="3264259"/>
                <a:ext cx="1541768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r>
                                  <a:rPr lang="en-US" altLang="ko-KR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altLang="ko-KR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r>
                                  <a:rPr lang="en-US" altLang="ko-KR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332492-5EF8-4D82-98C4-31C3A1675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248" y="3264259"/>
                <a:ext cx="1541768" cy="874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정육면체 29">
            <a:extLst>
              <a:ext uri="{FF2B5EF4-FFF2-40B4-BE49-F238E27FC236}">
                <a16:creationId xmlns:a16="http://schemas.microsoft.com/office/drawing/2014/main" id="{373BC7B1-0E77-47A2-9E19-025A3AB21F4E}"/>
              </a:ext>
            </a:extLst>
          </p:cNvPr>
          <p:cNvSpPr/>
          <p:nvPr/>
        </p:nvSpPr>
        <p:spPr bwMode="auto">
          <a:xfrm>
            <a:off x="3743865" y="4454629"/>
            <a:ext cx="1535501" cy="586596"/>
          </a:xfrm>
          <a:prstGeom prst="cube">
            <a:avLst/>
          </a:prstGeom>
          <a:solidFill>
            <a:srgbClr val="BFD5E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돋움" pitchFamily="50" charset="-127"/>
              </a:rPr>
              <a:t>Meta model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돋움" pitchFamily="50" charset="-127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0CC755FB-EC69-4DD1-99B7-FDABC40363B8}"/>
              </a:ext>
            </a:extLst>
          </p:cNvPr>
          <p:cNvSpPr/>
          <p:nvPr/>
        </p:nvSpPr>
        <p:spPr bwMode="auto">
          <a:xfrm>
            <a:off x="3743865" y="5354090"/>
            <a:ext cx="1535501" cy="586596"/>
          </a:xfrm>
          <a:prstGeom prst="cube">
            <a:avLst/>
          </a:prstGeom>
          <a:solidFill>
            <a:srgbClr val="BFD5E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돋움" pitchFamily="50" charset="-127"/>
              </a:rPr>
              <a:t>Final prediction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돋움" pitchFamily="50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34DCAE0-C617-43FE-BA2E-4CDAB42E5B17}"/>
              </a:ext>
            </a:extLst>
          </p:cNvPr>
          <p:cNvCxnSpPr>
            <a:stCxn id="25" idx="3"/>
            <a:endCxn id="24" idx="0"/>
          </p:cNvCxnSpPr>
          <p:nvPr/>
        </p:nvCxnSpPr>
        <p:spPr bwMode="auto">
          <a:xfrm rot="5400000">
            <a:off x="3064808" y="1017847"/>
            <a:ext cx="439402" cy="2574983"/>
          </a:xfrm>
          <a:prstGeom prst="bentConnector3">
            <a:avLst/>
          </a:prstGeom>
          <a:solidFill>
            <a:srgbClr val="BFD5E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14F62FD-8299-48DE-B0AA-6A45CC5A6FE2}"/>
              </a:ext>
            </a:extLst>
          </p:cNvPr>
          <p:cNvCxnSpPr>
            <a:stCxn id="25" idx="3"/>
            <a:endCxn id="26" idx="0"/>
          </p:cNvCxnSpPr>
          <p:nvPr/>
        </p:nvCxnSpPr>
        <p:spPr bwMode="auto">
          <a:xfrm rot="5400000">
            <a:off x="3918822" y="1871861"/>
            <a:ext cx="439402" cy="866954"/>
          </a:xfrm>
          <a:prstGeom prst="bentConnector3">
            <a:avLst/>
          </a:prstGeom>
          <a:solidFill>
            <a:srgbClr val="BFD5E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8C667CB-466A-4F52-8ECA-4A0102049129}"/>
              </a:ext>
            </a:extLst>
          </p:cNvPr>
          <p:cNvCxnSpPr>
            <a:stCxn id="25" idx="3"/>
            <a:endCxn id="27" idx="0"/>
          </p:cNvCxnSpPr>
          <p:nvPr/>
        </p:nvCxnSpPr>
        <p:spPr bwMode="auto">
          <a:xfrm rot="16200000" flipH="1">
            <a:off x="5579405" y="1078231"/>
            <a:ext cx="439402" cy="2454213"/>
          </a:xfrm>
          <a:prstGeom prst="bentConnector3">
            <a:avLst/>
          </a:prstGeom>
          <a:solidFill>
            <a:srgbClr val="BFD5E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4FB62C8-AB06-4232-86A0-516AD1C38738}"/>
              </a:ext>
            </a:extLst>
          </p:cNvPr>
          <p:cNvCxnSpPr>
            <a:stCxn id="24" idx="3"/>
            <a:endCxn id="29" idx="1"/>
          </p:cNvCxnSpPr>
          <p:nvPr/>
        </p:nvCxnSpPr>
        <p:spPr bwMode="auto">
          <a:xfrm rot="16200000" flipH="1">
            <a:off x="2532282" y="2429721"/>
            <a:ext cx="590052" cy="1953880"/>
          </a:xfrm>
          <a:prstGeom prst="bentConnector2">
            <a:avLst/>
          </a:prstGeom>
          <a:solidFill>
            <a:srgbClr val="BFD5E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6E2EF4C-B573-4260-B5EB-0D4AEE91F029}"/>
              </a:ext>
            </a:extLst>
          </p:cNvPr>
          <p:cNvCxnSpPr>
            <a:stCxn id="26" idx="3"/>
            <a:endCxn id="29" idx="1"/>
          </p:cNvCxnSpPr>
          <p:nvPr/>
        </p:nvCxnSpPr>
        <p:spPr bwMode="auto">
          <a:xfrm rot="16200000" flipH="1">
            <a:off x="3386296" y="3283735"/>
            <a:ext cx="590052" cy="245851"/>
          </a:xfrm>
          <a:prstGeom prst="bentConnector2">
            <a:avLst/>
          </a:prstGeom>
          <a:solidFill>
            <a:srgbClr val="BFD5E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8871C20-522F-4F9E-8B40-EA05BA7C94FC}"/>
              </a:ext>
            </a:extLst>
          </p:cNvPr>
          <p:cNvCxnSpPr>
            <a:stCxn id="27" idx="3"/>
            <a:endCxn id="29" idx="3"/>
          </p:cNvCxnSpPr>
          <p:nvPr/>
        </p:nvCxnSpPr>
        <p:spPr bwMode="auto">
          <a:xfrm rot="5400000">
            <a:off x="5817764" y="2639887"/>
            <a:ext cx="590052" cy="1533548"/>
          </a:xfrm>
          <a:prstGeom prst="bentConnector2">
            <a:avLst/>
          </a:prstGeom>
          <a:solidFill>
            <a:srgbClr val="BFD5E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A0F2917-8847-4799-B502-7C7A3891D8AE}"/>
              </a:ext>
            </a:extLst>
          </p:cNvPr>
          <p:cNvCxnSpPr>
            <a:stCxn id="29" idx="2"/>
            <a:endCxn id="30" idx="0"/>
          </p:cNvCxnSpPr>
          <p:nvPr/>
        </p:nvCxnSpPr>
        <p:spPr bwMode="auto">
          <a:xfrm>
            <a:off x="4575132" y="4139114"/>
            <a:ext cx="9808" cy="315515"/>
          </a:xfrm>
          <a:prstGeom prst="straightConnector1">
            <a:avLst/>
          </a:prstGeom>
          <a:solidFill>
            <a:srgbClr val="BFD5E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C9E2795-6C7B-48A3-BD37-AC35DEDC576D}"/>
              </a:ext>
            </a:extLst>
          </p:cNvPr>
          <p:cNvCxnSpPr>
            <a:cxnSpLocks/>
            <a:endCxn id="31" idx="0"/>
          </p:cNvCxnSpPr>
          <p:nvPr/>
        </p:nvCxnSpPr>
        <p:spPr bwMode="auto">
          <a:xfrm>
            <a:off x="4584940" y="5041225"/>
            <a:ext cx="0" cy="312865"/>
          </a:xfrm>
          <a:prstGeom prst="straightConnector1">
            <a:avLst/>
          </a:prstGeom>
          <a:solidFill>
            <a:srgbClr val="BFD5E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37A8AB4-95E6-4497-B891-3795FD16E8AF}"/>
              </a:ext>
            </a:extLst>
          </p:cNvPr>
          <p:cNvGrpSpPr/>
          <p:nvPr/>
        </p:nvGrpSpPr>
        <p:grpSpPr>
          <a:xfrm>
            <a:off x="819509" y="2397326"/>
            <a:ext cx="8164903" cy="866932"/>
            <a:chOff x="819509" y="2803585"/>
            <a:chExt cx="8164903" cy="866932"/>
          </a:xfrm>
        </p:grpSpPr>
        <p:sp>
          <p:nvSpPr>
            <p:cNvPr id="41" name="순서도: 처리 40">
              <a:extLst>
                <a:ext uri="{FF2B5EF4-FFF2-40B4-BE49-F238E27FC236}">
                  <a16:creationId xmlns:a16="http://schemas.microsoft.com/office/drawing/2014/main" id="{85F01B7A-35A3-4A37-A0B8-11912FB95EDD}"/>
                </a:ext>
              </a:extLst>
            </p:cNvPr>
            <p:cNvSpPr/>
            <p:nvPr/>
          </p:nvSpPr>
          <p:spPr bwMode="auto">
            <a:xfrm>
              <a:off x="819509" y="2803585"/>
              <a:ext cx="7168549" cy="866932"/>
            </a:xfrm>
            <a:prstGeom prst="flowChartProcess">
              <a:avLst/>
            </a:prstGeom>
            <a:noFill/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>
                <a:solidFill>
                  <a:srgbClr val="000000"/>
                </a:solidFill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7F3F82-54C8-44AE-B325-745378F6B744}"/>
                </a:ext>
              </a:extLst>
            </p:cNvPr>
            <p:cNvSpPr txBox="1"/>
            <p:nvPr/>
          </p:nvSpPr>
          <p:spPr>
            <a:xfrm>
              <a:off x="7988058" y="3039930"/>
              <a:ext cx="996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rPr>
                <a:t>Level 1</a:t>
              </a:r>
              <a:endParaRPr lang="ko-KR" altLang="en-US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0B45C86-033F-4F35-ABF4-52ECC359C956}"/>
              </a:ext>
            </a:extLst>
          </p:cNvPr>
          <p:cNvGrpSpPr/>
          <p:nvPr/>
        </p:nvGrpSpPr>
        <p:grpSpPr>
          <a:xfrm>
            <a:off x="3504803" y="4314461"/>
            <a:ext cx="3309860" cy="866932"/>
            <a:chOff x="3504803" y="4720720"/>
            <a:chExt cx="3309860" cy="866932"/>
          </a:xfrm>
        </p:grpSpPr>
        <p:sp>
          <p:nvSpPr>
            <p:cNvPr id="44" name="순서도: 처리 43">
              <a:extLst>
                <a:ext uri="{FF2B5EF4-FFF2-40B4-BE49-F238E27FC236}">
                  <a16:creationId xmlns:a16="http://schemas.microsoft.com/office/drawing/2014/main" id="{EC703D16-080E-465B-A134-21CE80C49116}"/>
                </a:ext>
              </a:extLst>
            </p:cNvPr>
            <p:cNvSpPr/>
            <p:nvPr/>
          </p:nvSpPr>
          <p:spPr bwMode="auto">
            <a:xfrm>
              <a:off x="3504803" y="4720720"/>
              <a:ext cx="2206239" cy="866932"/>
            </a:xfrm>
            <a:prstGeom prst="flowChartProcess">
              <a:avLst/>
            </a:prstGeom>
            <a:noFill/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>
                <a:solidFill>
                  <a:srgbClr val="000000"/>
                </a:solidFill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302202-59E1-4CAA-B9DB-0327F733499D}"/>
                </a:ext>
              </a:extLst>
            </p:cNvPr>
            <p:cNvSpPr txBox="1"/>
            <p:nvPr/>
          </p:nvSpPr>
          <p:spPr>
            <a:xfrm>
              <a:off x="5818309" y="4969520"/>
              <a:ext cx="996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rPr>
                <a:t>Level 2</a:t>
              </a:r>
              <a:endParaRPr lang="ko-KR" altLang="en-US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47" name="Text Box 2">
            <a:extLst>
              <a:ext uri="{FF2B5EF4-FFF2-40B4-BE49-F238E27FC236}">
                <a16:creationId xmlns:a16="http://schemas.microsoft.com/office/drawing/2014/main" id="{31136370-F5B5-4175-8DC3-6A62F713B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Stacking (optional)</a:t>
            </a:r>
          </a:p>
        </p:txBody>
      </p:sp>
    </p:spTree>
    <p:extLst>
      <p:ext uri="{BB962C8B-B14F-4D97-AF65-F5344CB8AC3E}">
        <p14:creationId xmlns:p14="http://schemas.microsoft.com/office/powerpoint/2010/main" val="32455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Box 2">
            <a:extLst>
              <a:ext uri="{FF2B5EF4-FFF2-40B4-BE49-F238E27FC236}">
                <a16:creationId xmlns:a16="http://schemas.microsoft.com/office/drawing/2014/main" id="{31136370-F5B5-4175-8DC3-6A62F713B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Stacking (optional)</a:t>
            </a:r>
          </a:p>
        </p:txBody>
      </p:sp>
      <p:pic>
        <p:nvPicPr>
          <p:cNvPr id="46" name="Picture 4" descr="ê´ë ¨ ì´ë¯¸ì§">
            <a:extLst>
              <a:ext uri="{FF2B5EF4-FFF2-40B4-BE49-F238E27FC236}">
                <a16:creationId xmlns:a16="http://schemas.microsoft.com/office/drawing/2014/main" id="{FF0E2B4E-273A-43D0-BB2F-19AA83EF6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44" y="2749943"/>
            <a:ext cx="4191000" cy="275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Alt text">
            <a:extLst>
              <a:ext uri="{FF2B5EF4-FFF2-40B4-BE49-F238E27FC236}">
                <a16:creationId xmlns:a16="http://schemas.microsoft.com/office/drawing/2014/main" id="{384C7BDF-D453-4496-B747-CBADC9B0D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6" y="2468465"/>
            <a:ext cx="4548078" cy="354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D49E495-4A97-4954-B061-1EC552DF7E30}"/>
              </a:ext>
            </a:extLst>
          </p:cNvPr>
          <p:cNvSpPr txBox="1"/>
          <p:nvPr/>
        </p:nvSpPr>
        <p:spPr>
          <a:xfrm>
            <a:off x="586155" y="1302327"/>
            <a:ext cx="823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형태의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stacking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방법이 존재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Node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개별 모델로 구성되며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Node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구성된 여러 층의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쌓는 형태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45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28" y="1169560"/>
            <a:ext cx="6324356" cy="474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2733C563-3469-437A-A638-D08285C02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20" y="241483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기계학습에서의 앙상블</a:t>
            </a:r>
            <a:endParaRPr kumimoji="1"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689F21-E131-4650-AB71-6B08508FBCDB}"/>
              </a:ext>
            </a:extLst>
          </p:cNvPr>
          <p:cNvSpPr/>
          <p:nvPr/>
        </p:nvSpPr>
        <p:spPr bwMode="auto">
          <a:xfrm>
            <a:off x="1351328" y="1169560"/>
            <a:ext cx="6324356" cy="348357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E4C71C-7840-40A3-A3B4-DAB1C7441B1C}"/>
              </a:ext>
            </a:extLst>
          </p:cNvPr>
          <p:cNvSpPr/>
          <p:nvPr/>
        </p:nvSpPr>
        <p:spPr bwMode="auto">
          <a:xfrm>
            <a:off x="1351328" y="4725145"/>
            <a:ext cx="6324356" cy="118768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63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AACD5-F518-4CA3-94F7-288F1ABE3DE4}"/>
              </a:ext>
            </a:extLst>
          </p:cNvPr>
          <p:cNvSpPr txBox="1"/>
          <p:nvPr/>
        </p:nvSpPr>
        <p:spPr>
          <a:xfrm>
            <a:off x="254001" y="1108800"/>
            <a:ext cx="879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Bagging: Algorithm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F87CDC-FBCC-4823-9213-12205F04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1" y="1879074"/>
            <a:ext cx="7775258" cy="284607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DACE9D8-8AA6-4D33-AD6A-EB9B3A20B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(Bagging)</a:t>
            </a:r>
          </a:p>
        </p:txBody>
      </p:sp>
    </p:spTree>
    <p:extLst>
      <p:ext uri="{BB962C8B-B14F-4D97-AF65-F5344CB8AC3E}">
        <p14:creationId xmlns:p14="http://schemas.microsoft.com/office/powerpoint/2010/main" val="3209582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DACE9D8-8AA6-4D33-AD6A-EB9B3A20B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배깅의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endParaRPr kumimoji="1" lang="en-US" altLang="ko-KR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B46F6-6D2E-4CAB-91D1-49FB321224F4}"/>
              </a:ext>
            </a:extLst>
          </p:cNvPr>
          <p:cNvSpPr txBox="1"/>
          <p:nvPr/>
        </p:nvSpPr>
        <p:spPr>
          <a:xfrm>
            <a:off x="254001" y="1108800"/>
            <a:ext cx="879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Bagging: Decision Boundary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D2248AC-11C1-4544-88E1-0D9D8C4F1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45" y="1575022"/>
            <a:ext cx="6696744" cy="485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11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F77D3D2-DC61-46F9-8CF3-161C1DD24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1" lang="ko-KR" altLang="en-US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성능 평가</a:t>
            </a:r>
            <a:endParaRPr kumimoji="1" lang="en-US" altLang="ko-KR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2AF65-C00B-42ED-A811-E630598733FE}"/>
              </a:ext>
            </a:extLst>
          </p:cNvPr>
          <p:cNvSpPr txBox="1"/>
          <p:nvPr/>
        </p:nvSpPr>
        <p:spPr>
          <a:xfrm>
            <a:off x="254001" y="1108800"/>
            <a:ext cx="87916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 of bag error (OOB Error)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배깅을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사용할 경우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검증 집합을 사전에 나누지 않고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붓스트랩에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포함되지 않는 데이터들을 검증 집합으로 사용함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앙상블 모델의 성능을 간접적으로 확인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4" descr="out of bag error에 대한 이미지 검색결과">
            <a:extLst>
              <a:ext uri="{FF2B5EF4-FFF2-40B4-BE49-F238E27FC236}">
                <a16:creationId xmlns:a16="http://schemas.microsoft.com/office/drawing/2014/main" id="{8460C993-F3DA-4309-AE68-F34798117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4" y="3015286"/>
            <a:ext cx="2493599" cy="257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UCVsErr">
            <a:extLst>
              <a:ext uri="{FF2B5EF4-FFF2-40B4-BE49-F238E27FC236}">
                <a16:creationId xmlns:a16="http://schemas.microsoft.com/office/drawing/2014/main" id="{42E03D7F-DBB7-4470-8AAC-674F6A712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9" r="3857"/>
          <a:stretch/>
        </p:blipFill>
        <p:spPr bwMode="auto">
          <a:xfrm>
            <a:off x="2978941" y="2955459"/>
            <a:ext cx="5961185" cy="269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A95E33-07ED-410C-A3D8-D38312BBCFCE}"/>
              </a:ext>
            </a:extLst>
          </p:cNvPr>
          <p:cNvSpPr/>
          <p:nvPr/>
        </p:nvSpPr>
        <p:spPr bwMode="auto">
          <a:xfrm>
            <a:off x="2970149" y="4273336"/>
            <a:ext cx="193430" cy="30664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4F320EC7-8F2A-440E-8F8E-4D6794A4A873}"/>
              </a:ext>
            </a:extLst>
          </p:cNvPr>
          <p:cNvSpPr/>
          <p:nvPr/>
        </p:nvSpPr>
        <p:spPr bwMode="auto">
          <a:xfrm rot="5400000">
            <a:off x="1421332" y="4239136"/>
            <a:ext cx="2778369" cy="211015"/>
          </a:xfrm>
          <a:prstGeom prst="triangl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BABF64BB-509A-45EB-8E08-7A58B1FB1348}"/>
              </a:ext>
            </a:extLst>
          </p:cNvPr>
          <p:cNvSpPr/>
          <p:nvPr/>
        </p:nvSpPr>
        <p:spPr bwMode="auto">
          <a:xfrm rot="5400000">
            <a:off x="5740439" y="5710380"/>
            <a:ext cx="404653" cy="290393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D3C30-5DF4-494A-B7E7-80F8CDED589D}"/>
              </a:ext>
            </a:extLst>
          </p:cNvPr>
          <p:cNvSpPr txBox="1"/>
          <p:nvPr/>
        </p:nvSpPr>
        <p:spPr>
          <a:xfrm>
            <a:off x="5317694" y="6057904"/>
            <a:ext cx="2322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= OOB Error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669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8B5CF3-E291-4F6F-9AA1-DE709548DB2D}"/>
              </a:ext>
            </a:extLst>
          </p:cNvPr>
          <p:cNvSpPr txBox="1"/>
          <p:nvPr/>
        </p:nvSpPr>
        <p:spPr>
          <a:xfrm>
            <a:off x="254001" y="1108800"/>
            <a:ext cx="8791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단일 모델과의 비교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경우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단일 모델에 비해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배깅을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수행하면 모델의 성능이 향상됨을 알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3816C1-39AA-4968-801D-6DAB56B7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76" y="2765893"/>
            <a:ext cx="3934778" cy="28032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886227-6A69-485A-8436-D21094F8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" y="2691735"/>
            <a:ext cx="4354830" cy="2897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07566-F826-4432-8069-68C1D23DBFDB}"/>
              </a:ext>
            </a:extLst>
          </p:cNvPr>
          <p:cNvSpPr txBox="1"/>
          <p:nvPr/>
        </p:nvSpPr>
        <p:spPr>
          <a:xfrm>
            <a:off x="971600" y="2352565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5B9BD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Classification</a:t>
            </a:r>
            <a:endParaRPr lang="ko-KR" altLang="en-US" sz="1600" b="1">
              <a:solidFill>
                <a:srgbClr val="5B9BD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F91E4-AAD3-4C6F-9D05-4CED42C83BCB}"/>
              </a:ext>
            </a:extLst>
          </p:cNvPr>
          <p:cNvSpPr txBox="1"/>
          <p:nvPr/>
        </p:nvSpPr>
        <p:spPr>
          <a:xfrm>
            <a:off x="5155734" y="2348880"/>
            <a:ext cx="318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D7D3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Regression</a:t>
            </a:r>
            <a:endParaRPr lang="ko-KR" altLang="en-US" sz="1600" b="1">
              <a:solidFill>
                <a:srgbClr val="ED7D3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651AB0B-20E7-4F38-9971-AC1977F21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배깅의</a:t>
            </a: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</a:t>
            </a:r>
            <a:endParaRPr kumimoji="1" lang="en-US" altLang="ko-KR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959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3B77CA9-FF1C-4F66-91FE-181B57246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C3302-D2F0-4194-834C-D04D1148A6BB}"/>
              </a:ext>
            </a:extLst>
          </p:cNvPr>
          <p:cNvSpPr txBox="1"/>
          <p:nvPr/>
        </p:nvSpPr>
        <p:spPr>
          <a:xfrm>
            <a:off x="254001" y="1108800"/>
            <a:ext cx="8791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179 Classifiers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121 datasets in UCI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최고</a:t>
            </a:r>
            <a:endParaRPr lang="ko-KR" altLang="en-US" sz="16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35077-4972-4EE4-9C6A-6FBE142F1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01" y="2464669"/>
            <a:ext cx="6703315" cy="38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20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3B77CA9-FF1C-4F66-91FE-181B57246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E4831-23AF-4C13-8A9C-E6DB26275995}"/>
              </a:ext>
            </a:extLst>
          </p:cNvPr>
          <p:cNvSpPr txBox="1"/>
          <p:nvPr/>
        </p:nvSpPr>
        <p:spPr>
          <a:xfrm>
            <a:off x="254001" y="1108800"/>
            <a:ext cx="87916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의사결정나무 기반 앙상블의 특수한 형태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앙상블의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Diversity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확보를 위한 두 가지 장치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Bagging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Randomly chosen predictor variables (Random Subspace)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776282-F89E-4B43-A948-56AB113D501F}"/>
              </a:ext>
            </a:extLst>
          </p:cNvPr>
          <p:cNvGrpSpPr/>
          <p:nvPr/>
        </p:nvGrpSpPr>
        <p:grpSpPr>
          <a:xfrm>
            <a:off x="5567473" y="909760"/>
            <a:ext cx="3258540" cy="1440160"/>
            <a:chOff x="5068048" y="1108800"/>
            <a:chExt cx="3258540" cy="1440160"/>
          </a:xfrm>
        </p:grpSpPr>
        <p:pic>
          <p:nvPicPr>
            <p:cNvPr id="18" name="Picture 32" descr="MCj03381580000[1]">
              <a:extLst>
                <a:ext uri="{FF2B5EF4-FFF2-40B4-BE49-F238E27FC236}">
                  <a16:creationId xmlns:a16="http://schemas.microsoft.com/office/drawing/2014/main" id="{3D01F7A6-E525-4485-B1CE-99253D62C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76982" y="1108800"/>
              <a:ext cx="860242" cy="760748"/>
            </a:xfrm>
            <a:prstGeom prst="rect">
              <a:avLst/>
            </a:prstGeom>
            <a:noFill/>
          </p:spPr>
        </p:pic>
        <p:pic>
          <p:nvPicPr>
            <p:cNvPr id="19" name="Picture 28" descr="MCj03381580000[1]">
              <a:extLst>
                <a:ext uri="{FF2B5EF4-FFF2-40B4-BE49-F238E27FC236}">
                  <a16:creationId xmlns:a16="http://schemas.microsoft.com/office/drawing/2014/main" id="{47166F56-AB02-4391-A54C-3C2323935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8048" y="1324824"/>
              <a:ext cx="1341371" cy="1186294"/>
            </a:xfrm>
            <a:prstGeom prst="rect">
              <a:avLst/>
            </a:prstGeom>
            <a:noFill/>
          </p:spPr>
        </p:pic>
        <p:pic>
          <p:nvPicPr>
            <p:cNvPr id="20" name="Picture 30" descr="MCj03381580000[1]">
              <a:extLst>
                <a:ext uri="{FF2B5EF4-FFF2-40B4-BE49-F238E27FC236}">
                  <a16:creationId xmlns:a16="http://schemas.microsoft.com/office/drawing/2014/main" id="{3D16581A-4119-4D19-B9BA-CB5A3EFCD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32519" y="1252816"/>
              <a:ext cx="794069" cy="703135"/>
            </a:xfrm>
            <a:prstGeom prst="rect">
              <a:avLst/>
            </a:prstGeom>
            <a:noFill/>
          </p:spPr>
        </p:pic>
        <p:pic>
          <p:nvPicPr>
            <p:cNvPr id="21" name="Picture 31" descr="MCj03381580000[1]">
              <a:extLst>
                <a:ext uri="{FF2B5EF4-FFF2-40B4-BE49-F238E27FC236}">
                  <a16:creationId xmlns:a16="http://schemas.microsoft.com/office/drawing/2014/main" id="{ED3EECE5-D3BB-43C7-9A95-342508C4C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98640" y="1324824"/>
              <a:ext cx="926414" cy="819669"/>
            </a:xfrm>
            <a:prstGeom prst="rect">
              <a:avLst/>
            </a:prstGeom>
            <a:noFill/>
          </p:spPr>
        </p:pic>
        <p:pic>
          <p:nvPicPr>
            <p:cNvPr id="22" name="Picture 32" descr="MCj03381580000[1]">
              <a:extLst>
                <a:ext uri="{FF2B5EF4-FFF2-40B4-BE49-F238E27FC236}">
                  <a16:creationId xmlns:a16="http://schemas.microsoft.com/office/drawing/2014/main" id="{C9890EDB-6A3A-4476-8131-A6A4C2E65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67829" y="1540848"/>
              <a:ext cx="860242" cy="760748"/>
            </a:xfrm>
            <a:prstGeom prst="rect">
              <a:avLst/>
            </a:prstGeom>
            <a:noFill/>
          </p:spPr>
        </p:pic>
        <p:pic>
          <p:nvPicPr>
            <p:cNvPr id="23" name="Picture 32" descr="MCj03381580000[1]">
              <a:extLst>
                <a:ext uri="{FF2B5EF4-FFF2-40B4-BE49-F238E27FC236}">
                  <a16:creationId xmlns:a16="http://schemas.microsoft.com/office/drawing/2014/main" id="{9FD8F9B4-C061-4CB2-A605-469A7A71A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88950" y="1756872"/>
              <a:ext cx="860242" cy="760748"/>
            </a:xfrm>
            <a:prstGeom prst="rect">
              <a:avLst/>
            </a:prstGeom>
            <a:noFill/>
          </p:spPr>
        </p:pic>
        <p:pic>
          <p:nvPicPr>
            <p:cNvPr id="24" name="Picture 32" descr="MCj03381580000[1]">
              <a:extLst>
                <a:ext uri="{FF2B5EF4-FFF2-40B4-BE49-F238E27FC236}">
                  <a16:creationId xmlns:a16="http://schemas.microsoft.com/office/drawing/2014/main" id="{2C16C56B-16E8-4714-9CD3-986CAA29C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65014" y="1788212"/>
              <a:ext cx="860242" cy="760748"/>
            </a:xfrm>
            <a:prstGeom prst="rect">
              <a:avLst/>
            </a:prstGeom>
            <a:no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81CECF-B496-4494-B7F7-6892CDE6C33F}"/>
                </a:ext>
              </a:extLst>
            </p:cNvPr>
            <p:cNvSpPr txBox="1"/>
            <p:nvPr/>
          </p:nvSpPr>
          <p:spPr>
            <a:xfrm>
              <a:off x="6446570" y="1676475"/>
              <a:ext cx="389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vs.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64E0B4F-C3E6-473C-BBBE-4FC926FA3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15" y="3064613"/>
            <a:ext cx="5244480" cy="30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21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D4E008C1-8DFA-4098-BBF4-DB34C6632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450F8D-C7B1-458C-A9F8-B64937159D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069680" y="1213590"/>
            <a:ext cx="7272808" cy="47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56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D4E008C1-8DFA-4098-BBF4-DB34C6632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07F04-3212-4551-9332-5E2E8909EAD8}"/>
              </a:ext>
            </a:extLst>
          </p:cNvPr>
          <p:cNvSpPr txBox="1"/>
          <p:nvPr/>
        </p:nvSpPr>
        <p:spPr>
          <a:xfrm>
            <a:off x="254001" y="1108800"/>
            <a:ext cx="8791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Bagging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복원추출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기법으로 원래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학습데이터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개체 수 만큼을 샘플링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9486D-580F-413E-B792-F674734E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8" y="2343894"/>
            <a:ext cx="89249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29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D4E008C1-8DFA-4098-BBF4-DB34C6632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6A05C5-3EDF-4018-9326-C0B9E8CF8FFF}"/>
                  </a:ext>
                </a:extLst>
              </p:cNvPr>
              <p:cNvSpPr txBox="1"/>
              <p:nvPr/>
            </p:nvSpPr>
            <p:spPr>
              <a:xfrm>
                <a:off x="254001" y="1108800"/>
                <a:ext cx="8791632" cy="1467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Random Subspace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의사결정나무의 분기점을 탐색할 때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원래 변수의 수보다 적은 수의 변수를 임의로 선택하여 해당 변수들 만을 고려 대상으로 함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일반적으로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𝑓𝑒𝑎𝑡𝑢𝑟𝑒𝑠</m:t>
                        </m:r>
                      </m:e>
                    </m:rad>
                  </m:oMath>
                </a14:m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변수 사용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6A05C5-3EDF-4018-9326-C0B9E8CF8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1" y="1108800"/>
                <a:ext cx="8791632" cy="1467709"/>
              </a:xfrm>
              <a:prstGeom prst="rect">
                <a:avLst/>
              </a:prstGeom>
              <a:blipFill>
                <a:blip r:embed="rId2"/>
                <a:stretch>
                  <a:fillRect l="-485" t="-2490" b="-2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0705C438-9E4B-4271-A57A-B37117F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291198"/>
              </p:ext>
            </p:extLst>
          </p:nvPr>
        </p:nvGraphicFramePr>
        <p:xfrm>
          <a:off x="2767754" y="2870329"/>
          <a:ext cx="3636000" cy="1376680"/>
        </p:xfrm>
        <a:graphic>
          <a:graphicData uri="http://schemas.openxmlformats.org/drawingml/2006/table">
            <a:tbl>
              <a:tblPr firstRow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2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3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4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5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6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7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8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9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FF06EA3-628D-4553-9F76-A06324AB6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84379"/>
              </p:ext>
            </p:extLst>
          </p:nvPr>
        </p:nvGraphicFramePr>
        <p:xfrm>
          <a:off x="472538" y="4814545"/>
          <a:ext cx="1476000" cy="1376680"/>
        </p:xfrm>
        <a:graphic>
          <a:graphicData uri="http://schemas.openxmlformats.org/drawingml/2006/table">
            <a:tbl>
              <a:tblPr firstRow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2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8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BD630B8-7684-41F3-9DD0-ABD058494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973113"/>
              </p:ext>
            </p:extLst>
          </p:nvPr>
        </p:nvGraphicFramePr>
        <p:xfrm>
          <a:off x="2318200" y="4814545"/>
          <a:ext cx="1398353" cy="1376680"/>
        </p:xfrm>
        <a:graphic>
          <a:graphicData uri="http://schemas.openxmlformats.org/drawingml/2006/table">
            <a:tbl>
              <a:tblPr firstRow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3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2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3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7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E58B470-5D48-4CF2-B5AA-B530EDCAE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250370"/>
              </p:ext>
            </p:extLst>
          </p:nvPr>
        </p:nvGraphicFramePr>
        <p:xfrm>
          <a:off x="5491657" y="4814545"/>
          <a:ext cx="1398353" cy="1376680"/>
        </p:xfrm>
        <a:graphic>
          <a:graphicData uri="http://schemas.openxmlformats.org/drawingml/2006/table">
            <a:tbl>
              <a:tblPr firstRow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5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7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F793398D-0F0B-4D8E-B68F-D1E9BD7D8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72833"/>
              </p:ext>
            </p:extLst>
          </p:nvPr>
        </p:nvGraphicFramePr>
        <p:xfrm>
          <a:off x="7291857" y="4814545"/>
          <a:ext cx="1398353" cy="1376680"/>
        </p:xfrm>
        <a:graphic>
          <a:graphicData uri="http://schemas.openxmlformats.org/drawingml/2006/table">
            <a:tbl>
              <a:tblPr firstRow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4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6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r>
                        <a:rPr lang="en-US" altLang="ko-KR" sz="1200" baseline="-25000" dirty="0"/>
                        <a:t>9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3389899-7A95-4745-BD9A-CDD0B44DC6E1}"/>
              </a:ext>
            </a:extLst>
          </p:cNvPr>
          <p:cNvCxnSpPr>
            <a:endCxn id="38" idx="0"/>
          </p:cNvCxnSpPr>
          <p:nvPr/>
        </p:nvCxnSpPr>
        <p:spPr>
          <a:xfrm flipH="1">
            <a:off x="1210538" y="4238481"/>
            <a:ext cx="3582480" cy="5760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742403D-7C2B-4FDE-887D-BC88794ECE79}"/>
              </a:ext>
            </a:extLst>
          </p:cNvPr>
          <p:cNvCxnSpPr>
            <a:endCxn id="39" idx="0"/>
          </p:cNvCxnSpPr>
          <p:nvPr/>
        </p:nvCxnSpPr>
        <p:spPr>
          <a:xfrm flipH="1">
            <a:off x="3017376" y="4238481"/>
            <a:ext cx="1847650" cy="5760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A5095BF-9FC8-481A-AFF3-13A6DFC5C97E}"/>
              </a:ext>
            </a:extLst>
          </p:cNvPr>
          <p:cNvCxnSpPr>
            <a:endCxn id="40" idx="0"/>
          </p:cNvCxnSpPr>
          <p:nvPr/>
        </p:nvCxnSpPr>
        <p:spPr>
          <a:xfrm>
            <a:off x="4657761" y="4238481"/>
            <a:ext cx="1533072" cy="5760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E57FA7A-E941-4B6B-8392-2DA9BA695D1A}"/>
              </a:ext>
            </a:extLst>
          </p:cNvPr>
          <p:cNvCxnSpPr>
            <a:endCxn id="41" idx="0"/>
          </p:cNvCxnSpPr>
          <p:nvPr/>
        </p:nvCxnSpPr>
        <p:spPr>
          <a:xfrm>
            <a:off x="4657761" y="4238481"/>
            <a:ext cx="3333272" cy="5760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23DACBE-01EC-44FD-A6A7-DCDE92EE5D60}"/>
              </a:ext>
            </a:extLst>
          </p:cNvPr>
          <p:cNvSpPr txBox="1"/>
          <p:nvPr/>
        </p:nvSpPr>
        <p:spPr>
          <a:xfrm>
            <a:off x="4225714" y="5390609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•  •  •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069C3D-5EF5-413F-9961-1285F21F9155}"/>
              </a:ext>
            </a:extLst>
          </p:cNvPr>
          <p:cNvSpPr txBox="1"/>
          <p:nvPr/>
        </p:nvSpPr>
        <p:spPr>
          <a:xfrm>
            <a:off x="3461406" y="2619706"/>
            <a:ext cx="217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Original Dataset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A822BF-01F4-4C68-A5F8-D0F5BEDFDA09}"/>
              </a:ext>
            </a:extLst>
          </p:cNvPr>
          <p:cNvSpPr txBox="1"/>
          <p:nvPr/>
        </p:nvSpPr>
        <p:spPr>
          <a:xfrm>
            <a:off x="511364" y="6191225"/>
            <a:ext cx="138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Bootstrap 1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4795E6-A92F-46BB-B999-6A743EC37F0B}"/>
              </a:ext>
            </a:extLst>
          </p:cNvPr>
          <p:cNvSpPr txBox="1"/>
          <p:nvPr/>
        </p:nvSpPr>
        <p:spPr>
          <a:xfrm>
            <a:off x="2307360" y="6191225"/>
            <a:ext cx="138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Bootstrap 2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83DB95-1F3F-4052-B02C-0D71B9CEAA25}"/>
              </a:ext>
            </a:extLst>
          </p:cNvPr>
          <p:cNvSpPr txBox="1"/>
          <p:nvPr/>
        </p:nvSpPr>
        <p:spPr>
          <a:xfrm>
            <a:off x="5509528" y="6191225"/>
            <a:ext cx="138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Bootstrap B-1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20AF3F-9B8A-4E8B-93AA-7860474C3BFB}"/>
              </a:ext>
            </a:extLst>
          </p:cNvPr>
          <p:cNvSpPr txBox="1"/>
          <p:nvPr/>
        </p:nvSpPr>
        <p:spPr>
          <a:xfrm>
            <a:off x="7305035" y="6191225"/>
            <a:ext cx="138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Bootstrap B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6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D4E008C1-8DFA-4098-BBF4-DB34C6632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01B46A-D5F6-46A1-8E3F-6C9267B8DA35}"/>
                  </a:ext>
                </a:extLst>
              </p:cNvPr>
              <p:cNvSpPr txBox="1"/>
              <p:nvPr/>
            </p:nvSpPr>
            <p:spPr>
              <a:xfrm>
                <a:off x="254001" y="1108800"/>
                <a:ext cx="8791632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일반화 오류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랜덤 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포레스트의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개별 트리는 가지치기를 하지 않으므로 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과적합의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위험이 있음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앙상블 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구성모델의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수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(population size)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충분히 클 경우 랜덤 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포레스트의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일반화 오류는 다음과 같은 상한을 가짐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600" b="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개별 나무들의 예측 결과물 사이의 상관계수 평균</a:t>
                </a: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마진 함수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이범주 분류 문제의 경우 개별 트리의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[Accuracy-Error Rate]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평균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rgbClr val="4F81B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개별 나무들이 정확할 수록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마진함수가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커지며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rgbClr val="4F81B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개별 나무들의 상관관계가 낮을수록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일반화 오류가 낮아짐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일반화 오류가 낮아짐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01B46A-D5F6-46A1-8E3F-6C9267B8D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1" y="1108800"/>
                <a:ext cx="8791632" cy="4062651"/>
              </a:xfrm>
              <a:prstGeom prst="rect">
                <a:avLst/>
              </a:prstGeom>
              <a:blipFill>
                <a:blip r:embed="rId2"/>
                <a:stretch>
                  <a:fillRect l="-485" t="-901" b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E7DC2-9E19-4D4D-B4C7-70BB54DBA6E8}"/>
                  </a:ext>
                </a:extLst>
              </p:cNvPr>
              <p:cNvSpPr txBox="1"/>
              <p:nvPr/>
            </p:nvSpPr>
            <p:spPr>
              <a:xfrm>
                <a:off x="2558064" y="2612534"/>
                <a:ext cx="359585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𝐺𝑒𝑛𝑒𝑟𝑎𝑙𝑖𝑧𝑎𝑡𝑖𝑜𝑛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≤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E7DC2-9E19-4D4D-B4C7-70BB54DBA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064" y="2612534"/>
                <a:ext cx="3595856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BC4A7C-052B-4C53-9AAE-3FAE1C85E5D5}"/>
              </a:ext>
            </a:extLst>
          </p:cNvPr>
          <p:cNvSpPr/>
          <p:nvPr/>
        </p:nvSpPr>
        <p:spPr>
          <a:xfrm>
            <a:off x="254001" y="6024686"/>
            <a:ext cx="704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Breiman</a:t>
            </a:r>
            <a:r>
              <a:rPr lang="en-US" altLang="ko-KR" sz="1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L. (2001). Random forests</a:t>
            </a:r>
            <a:r>
              <a:rPr lang="en-US" altLang="ko-KR" sz="10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Machine learning, 45</a:t>
            </a:r>
            <a:r>
              <a:rPr lang="en-US" altLang="ko-KR" sz="1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(1), 5-32.</a:t>
            </a:r>
          </a:p>
          <a:p>
            <a:r>
              <a:rPr lang="en-US" altLang="ko-KR" sz="1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Ciss</a:t>
            </a:r>
            <a:r>
              <a:rPr lang="en-US" altLang="ko-KR" sz="1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S. (2015). Generalization Error and Out-of-bag Bounds in Random (Uniform) Forests.</a:t>
            </a:r>
            <a:endParaRPr lang="ko-KR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227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2733C563-3469-437A-A638-D08285C02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20" y="241483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앙상블의 배경</a:t>
            </a:r>
            <a:endParaRPr kumimoji="1"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381C-697A-419B-A92F-13335E4D705E}"/>
              </a:ext>
            </a:extLst>
          </p:cNvPr>
          <p:cNvSpPr txBox="1"/>
          <p:nvPr/>
        </p:nvSpPr>
        <p:spPr>
          <a:xfrm>
            <a:off x="254001" y="1108800"/>
            <a:ext cx="8791632" cy="533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429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No Free Lunch Theorem</a:t>
            </a:r>
          </a:p>
          <a:p>
            <a:pPr marL="742950" lvl="1" indent="-3429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Wolpert, D. H., &amp; Macready, W. G. (1997). No free lunch theorems for optimization. IEEE transactions on evolutionary computation, 1(1), 67-82.</a:t>
            </a:r>
          </a:p>
          <a:p>
            <a:pPr marL="742950" lvl="1" indent="-3429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특정한 문제에 최적화된 알고리즘은 다른 문제에서는 그렇지 않다는 것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을 수학적으로 증명한 정리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285750" indent="-3429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기계학습에 적용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742950" lvl="1" indent="-3429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어떤 알고리즘도 모든 상황에서 다른 알고리즘보다 우월하다는 결론을 내릴 수 없음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742950" lvl="1" indent="-3429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문제의 목적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데이터 형태 등을 종합적으로 고려하여 최적의 알고리즘을 선택할 필요가 있음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335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D4E008C1-8DFA-4098-BBF4-DB34C6632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BC4A7C-052B-4C53-9AAE-3FAE1C85E5D5}"/>
              </a:ext>
            </a:extLst>
          </p:cNvPr>
          <p:cNvSpPr/>
          <p:nvPr/>
        </p:nvSpPr>
        <p:spPr>
          <a:xfrm>
            <a:off x="254001" y="6024686"/>
            <a:ext cx="704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Breiman</a:t>
            </a:r>
            <a:r>
              <a:rPr lang="en-US" altLang="ko-KR" sz="1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L. (2001). Random forests</a:t>
            </a:r>
            <a:r>
              <a:rPr lang="en-US" altLang="ko-KR" sz="10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Machine learning, 45</a:t>
            </a:r>
            <a:r>
              <a:rPr lang="en-US" altLang="ko-KR" sz="1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(1), 5-32.</a:t>
            </a:r>
          </a:p>
          <a:p>
            <a:r>
              <a:rPr lang="en-US" altLang="ko-KR" sz="1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Ciss</a:t>
            </a:r>
            <a:r>
              <a:rPr lang="en-US" altLang="ko-KR" sz="1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S. (2015). Generalization Error and Out-of-bag Bounds in Random (Uniform) Forests.</a:t>
            </a:r>
            <a:endParaRPr lang="ko-KR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98705-9B78-4FBA-A056-B2FCC98F9512}"/>
              </a:ext>
            </a:extLst>
          </p:cNvPr>
          <p:cNvSpPr txBox="1"/>
          <p:nvPr/>
        </p:nvSpPr>
        <p:spPr>
          <a:xfrm>
            <a:off x="254001" y="1108800"/>
            <a:ext cx="87916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변수의 중요도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랜덤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포레스트는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다중선형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회귀분석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회귀분석과는 달리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개별 변수가 통계적으로 얼마나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유의한지에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정보를 제공하지 않음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 랜덤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포레스트는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다음과 같은 간접적인 방식으로 변수의 중요도를 추정함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Clr>
                <a:srgbClr val="ED8D0D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원래 데이터 집합에 대해서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OOB Error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구함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Clr>
                <a:srgbClr val="ED8D0D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변수의 값을 임의로 뒤섞은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(random permutation)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집합에 대해서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OOB Error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구함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Clr>
                <a:srgbClr val="ED8D0D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개별 변수의 중요도는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OOB Error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평균과 분산을 고려하여 추정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503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D4E008C1-8DFA-4098-BBF4-DB34C6632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DE2E6-3F51-4248-BEED-316C7A7F4455}"/>
              </a:ext>
            </a:extLst>
          </p:cNvPr>
          <p:cNvSpPr txBox="1"/>
          <p:nvPr/>
        </p:nvSpPr>
        <p:spPr>
          <a:xfrm>
            <a:off x="254001" y="1108800"/>
            <a:ext cx="87916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변수의 중요도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4" descr="http://postfiles15.naver.net/MjAxNzA2MTlfMTQ5/MDAxNDk3ODAwMzcyNTA2.QGAu7E9DSoADOOIMpAvXn4WT_N1SckTFxiRuQpSsoL4g.1tX1TOWQ7VQzg-gyir9iH82TieQBC8ovi-YU7z0KVocg.PNG.sw4r/Lecture10-34.png?type=w773">
            <a:extLst>
              <a:ext uri="{FF2B5EF4-FFF2-40B4-BE49-F238E27FC236}">
                <a16:creationId xmlns:a16="http://schemas.microsoft.com/office/drawing/2014/main" id="{BF46CBB5-B9AE-4E84-A450-B32BDA448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8" b="3356"/>
          <a:stretch/>
        </p:blipFill>
        <p:spPr bwMode="auto">
          <a:xfrm>
            <a:off x="803512" y="1508909"/>
            <a:ext cx="7692609" cy="486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597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D4E008C1-8DFA-4098-BBF4-DB34C6632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DE2E6-3F51-4248-BEED-316C7A7F4455}"/>
              </a:ext>
            </a:extLst>
          </p:cNvPr>
          <p:cNvSpPr txBox="1"/>
          <p:nvPr/>
        </p:nvSpPr>
        <p:spPr>
          <a:xfrm>
            <a:off x="254001" y="1108800"/>
            <a:ext cx="87916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변수의 중요도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2" descr="../../_images/sphx_glr_plot_forest_importances_001.png">
            <a:extLst>
              <a:ext uri="{FF2B5EF4-FFF2-40B4-BE49-F238E27FC236}">
                <a16:creationId xmlns:a16="http://schemas.microsoft.com/office/drawing/2014/main" id="{EAD0DB52-9BCA-476C-81E6-5D4BBC283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927" y="150890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544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D4E008C1-8DFA-4098-BBF4-DB34C6632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A0F72-7E6E-4B41-A8FE-1E277BA840B5}"/>
              </a:ext>
            </a:extLst>
          </p:cNvPr>
          <p:cNvSpPr txBox="1"/>
          <p:nvPr/>
        </p:nvSpPr>
        <p:spPr>
          <a:xfrm>
            <a:off x="254001" y="1108800"/>
            <a:ext cx="87916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트리의 크기에 따른 분류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경계면의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변화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단일 트리는 이진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경계면을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랜덤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포레스트는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예측값이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보다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연속형의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스코어에 가깝게 생성됨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D2FD73-B1AF-41E9-852B-9E1AF080B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392" y="2278351"/>
            <a:ext cx="5945831" cy="416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71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69912" y="2708921"/>
            <a:ext cx="2526224" cy="11806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>
                <a:latin typeface="Gill Sans MT" panose="020B0502020104020203" pitchFamily="34" charset="0"/>
                <a:ea typeface="함초롬돋움" panose="020B0504000101010101" pitchFamily="50" charset="-127"/>
                <a:cs typeface="함초롬돋움" panose="020B0504000101010101" pitchFamily="50" charset="-127"/>
              </a:rPr>
              <a:t>EOD</a:t>
            </a:r>
            <a:endParaRPr lang="ko-KR" altLang="en-US" sz="3600" b="0" dirty="0">
              <a:latin typeface="Gill Sans MT" panose="020B0502020104020203" pitchFamily="34" charset="0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83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2733C563-3469-437A-A638-D08285C02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20" y="241483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앙상블의 배경</a:t>
            </a:r>
            <a:endParaRPr kumimoji="1"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5013E-F2A5-4B12-96EE-78C0A2A1AAF0}"/>
              </a:ext>
            </a:extLst>
          </p:cNvPr>
          <p:cNvSpPr txBox="1"/>
          <p:nvPr/>
        </p:nvSpPr>
        <p:spPr>
          <a:xfrm>
            <a:off x="281710" y="1108800"/>
            <a:ext cx="87916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데이터에 좋은 성능을 내는 모델은 없음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E2692F-EF14-411D-9941-620C7DDA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85" y="1768933"/>
            <a:ext cx="6230972" cy="44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7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2733C563-3469-437A-A638-D08285C02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20" y="241483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앙상블의 배경</a:t>
            </a:r>
            <a:endParaRPr kumimoji="1"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13475-315F-4637-B2C9-AF3EA42949E4}"/>
              </a:ext>
            </a:extLst>
          </p:cNvPr>
          <p:cNvSpPr txBox="1"/>
          <p:nvPr/>
        </p:nvSpPr>
        <p:spPr>
          <a:xfrm>
            <a:off x="254001" y="1108800"/>
            <a:ext cx="879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개별 모델을 조합하여 더 좋은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달성이 가능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4AEB71-FC35-45D4-98AE-33D67978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50" y="1640794"/>
            <a:ext cx="6600898" cy="45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7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이론적 배경</a:t>
            </a:r>
            <a:endParaRPr kumimoji="1"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BF622-60B1-4A53-9965-7165FA190405}"/>
              </a:ext>
            </a:extLst>
          </p:cNvPr>
          <p:cNvSpPr txBox="1"/>
          <p:nvPr/>
        </p:nvSpPr>
        <p:spPr>
          <a:xfrm>
            <a:off x="254001" y="1108800"/>
            <a:ext cx="879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Bias-Variance Tradeoff</a:t>
            </a:r>
          </a:p>
        </p:txBody>
      </p:sp>
      <p:pic>
        <p:nvPicPr>
          <p:cNvPr id="14" name="Picture 2" descr="bias variance tradeoff에 대한 이미지 검색결과">
            <a:extLst>
              <a:ext uri="{FF2B5EF4-FFF2-40B4-BE49-F238E27FC236}">
                <a16:creationId xmlns:a16="http://schemas.microsoft.com/office/drawing/2014/main" id="{6AE73832-60CD-4728-9C09-D1863A2F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50" y="1977612"/>
            <a:ext cx="5694998" cy="39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27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이론적 배경</a:t>
            </a:r>
            <a:endParaRPr kumimoji="1"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5CB35-1D1F-4910-8082-49CD013D2027}"/>
              </a:ext>
            </a:extLst>
          </p:cNvPr>
          <p:cNvSpPr txBox="1"/>
          <p:nvPr/>
        </p:nvSpPr>
        <p:spPr>
          <a:xfrm>
            <a:off x="254001" y="1108800"/>
            <a:ext cx="87916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데이터는 항상 노이즈가 존재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*(x)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우리가 학습하고 싶은 데이터 생성 함수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노이즈로 인하여 정확한 추정은 현실적으로 불가능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노이즈는 서로 독립적이고 일정한 분산을 갖는다고 가정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학습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하나의 샘플 집합으로부터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생성 함수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추론하는 것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FE8E80-50AA-4FE6-9EFE-5292D22A25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90" y="1533415"/>
            <a:ext cx="3803427" cy="343771"/>
          </a:xfrm>
          <a:prstGeom prst="rect">
            <a:avLst/>
          </a:prstGeom>
        </p:spPr>
      </p:pic>
      <p:sp>
        <p:nvSpPr>
          <p:cNvPr id="3" name="순서도: 자기 디스크 2">
            <a:extLst>
              <a:ext uri="{FF2B5EF4-FFF2-40B4-BE49-F238E27FC236}">
                <a16:creationId xmlns:a16="http://schemas.microsoft.com/office/drawing/2014/main" id="{B6DE6616-1CFB-4026-8DF7-21B26B8AAFFC}"/>
              </a:ext>
            </a:extLst>
          </p:cNvPr>
          <p:cNvSpPr/>
          <p:nvPr/>
        </p:nvSpPr>
        <p:spPr bwMode="auto">
          <a:xfrm>
            <a:off x="1043608" y="5085184"/>
            <a:ext cx="1440160" cy="936104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4B48586-A269-4009-8EFE-1B285B432A00}"/>
              </a:ext>
            </a:extLst>
          </p:cNvPr>
          <p:cNvSpPr/>
          <p:nvPr/>
        </p:nvSpPr>
        <p:spPr bwMode="auto">
          <a:xfrm>
            <a:off x="2915816" y="5293236"/>
            <a:ext cx="648072" cy="5200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2050" name="Picture 2" descr="machine learning algorithmì ëí ì´ë¯¸ì§ ê²ìê²°ê³¼">
            <a:extLst>
              <a:ext uri="{FF2B5EF4-FFF2-40B4-BE49-F238E27FC236}">
                <a16:creationId xmlns:a16="http://schemas.microsoft.com/office/drawing/2014/main" id="{5C833E8E-6DDF-4C24-8649-E792D7CD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26" y="4802119"/>
            <a:ext cx="1437169" cy="12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E551EB-63FB-413E-8ED7-1B9CBD1388F6}"/>
              </a:ext>
            </a:extLst>
          </p:cNvPr>
          <p:cNvSpPr txBox="1"/>
          <p:nvPr/>
        </p:nvSpPr>
        <p:spPr>
          <a:xfrm>
            <a:off x="3604483" y="6021288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 algorithm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263A308-8E47-40DD-AB35-E66F8E7B451B}"/>
              </a:ext>
            </a:extLst>
          </p:cNvPr>
          <p:cNvSpPr/>
          <p:nvPr/>
        </p:nvSpPr>
        <p:spPr bwMode="auto">
          <a:xfrm>
            <a:off x="5798731" y="5293236"/>
            <a:ext cx="648072" cy="5200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2052" name="Picture 4" descr="ê´ë ¨ ì´ë¯¸ì§">
            <a:extLst>
              <a:ext uri="{FF2B5EF4-FFF2-40B4-BE49-F238E27FC236}">
                <a16:creationId xmlns:a16="http://schemas.microsoft.com/office/drawing/2014/main" id="{6BCD4630-5FE6-437E-A177-A7E6E2E79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8"/>
          <a:stretch/>
        </p:blipFill>
        <p:spPr bwMode="auto">
          <a:xfrm>
            <a:off x="6820139" y="4854755"/>
            <a:ext cx="1711346" cy="13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88788E-F250-4BDD-8108-B077323AFD2A}"/>
                  </a:ext>
                </a:extLst>
              </p:cNvPr>
              <p:cNvSpPr txBox="1"/>
              <p:nvPr/>
            </p:nvSpPr>
            <p:spPr>
              <a:xfrm>
                <a:off x="7903241" y="4862264"/>
                <a:ext cx="431093" cy="385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88788E-F250-4BDD-8108-B077323A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41" y="4862264"/>
                <a:ext cx="431093" cy="385555"/>
              </a:xfrm>
              <a:prstGeom prst="rect">
                <a:avLst/>
              </a:prstGeom>
              <a:blipFill>
                <a:blip r:embed="rId6"/>
                <a:stretch>
                  <a:fillRect r="-5493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42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95536" y="332656"/>
            <a:ext cx="8425952" cy="52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이론적 배경</a:t>
            </a:r>
            <a:endParaRPr kumimoji="1"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5CB35-1D1F-4910-8082-49CD013D2027}"/>
              </a:ext>
            </a:extLst>
          </p:cNvPr>
          <p:cNvSpPr txBox="1"/>
          <p:nvPr/>
        </p:nvSpPr>
        <p:spPr>
          <a:xfrm>
            <a:off x="254001" y="1108800"/>
            <a:ext cx="879163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모델에 의한 오류는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(Bias)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(Variance)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구분될 수 있음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편향</a:t>
            </a:r>
            <a:r>
              <a:rPr lang="en-US" altLang="ko-KR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(Bias)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추정 값의 평균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참값들 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차이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실제값과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예측값의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거리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</a:t>
            </a:r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(Variance)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추정 값의 평균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추정 값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 간의 차이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추정값들의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흩어진 정도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96E9BE-9840-4449-8E35-5C6D7B5BA2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577313"/>
            <a:ext cx="4300797" cy="6143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4DAB2D-82F3-4BAB-9775-6BF70629A3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76" y="4406961"/>
            <a:ext cx="6482277" cy="6143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40F9FA-7FC3-4092-9E6C-51E450F82C6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76" y="5373779"/>
            <a:ext cx="4821935" cy="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464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559.805"/>
  <p:tag name="LATEXADDIN" val="\documentclass{article}&#10;\usepackage{amsmath}&#10;\usepackage{xcolor}&#10;\pagestyle{empty}&#10;\begin{document}&#10;\[ y = F^* (\mathbf{x}) + \epsilon, ~~ \epsilon \sim N(0,\sigma^2) \] &#10;\end{document}"/>
  <p:tag name="IGUANATEXSIZE" val="24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9685"/>
  <p:tag name="ORIGINALWIDTH" val="2484.439"/>
  <p:tag name="LATEXADDIN" val="\documentclass{article}&#10;\usepackage{amsmath}&#10;\usepackage{xcolor}&#10;\pagestyle{empty}&#10;\begin{document}&#10;\[ = E \Big[ \hat{F}^* (\mathbf{x}_0) - \bar{F}(\mathbf{x}_0) + \bar{F}(\mathbf{x}_0) - \hat{F} (\mathbf{x}_0) \Big] ^2 + \sigma^2 \]&#10;\end{document}"/>
  <p:tag name="IGUANATEXSIZE" val="24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9685"/>
  <p:tag name="ORIGINALWIDTH" val="2757.405"/>
  <p:tag name="LATEXADDIN" val="\documentclass{article}&#10;\usepackage{amsmath}&#10;\usepackage{xcolor}&#10;\pagestyle{empty}&#10;\begin{document}&#10;\[ = E \Big[ \hat{F}^* (\mathbf{x}_0) - \bar{F}(\mathbf{x}_0) \Big] ^2 + E \Big[ \bar{F}(\mathbf{x}_0) - \hat{F} (\mathbf{x}_0) \Big] ^2 + \sigma^2 \]&#10;\end{document}"/>
  <p:tag name="IGUANATEXSIZE" val="24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9685"/>
  <p:tag name="ORIGINALWIDTH" val="2658.418"/>
  <p:tag name="LATEXADDIN" val="\documentclass{article}&#10;\usepackage{amsmath}&#10;\usepackage{xcolor}&#10;\pagestyle{empty}&#10;\begin{document}&#10;\[ = {\color{blue}\Big[ \hat{F}^* (\mathbf{x}_0) - \bar{F}(\mathbf{x}_0) \Big] ^2} + {\color{red} E \Big[ \bar{F}(\mathbf{x}_0) - \hat{F} (\mathbf{x}_0) \Big] ^2} + \sigma^2 \]&#10;\end{document}"/>
  <p:tag name="IGUANATEXSIZE" val="24"/>
  <p:tag name="IGUANATEXCURSOR" val="2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1977.503"/>
  <p:tag name="LATEXADDIN" val="\documentclass{article}&#10;\usepackage{amsmath}&#10;\usepackage{xcolor}&#10;\pagestyle{empty}&#10;\begin{document}&#10;\[ = \textcolor{blue}{Bias^2 \big( \hat{F}(\mathbf{x}_0) \big)} + \textcolor{red}{Var \big( \hat{F} (\mathbf{x}_0) \big)} + \sigma^2 \]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1136.108"/>
  <p:tag name="LATEXADDIN" val="\documentclass{article}&#10;\usepackage{amsmath,amssymb}&#10;\usepackage{xcolor}&#10;\pagestyle{empty}&#10;\begin{document}&#10;\[ E_{Ensemble} = \frac{1}{M} E_{Avg} \]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1.4548"/>
  <p:tag name="ORIGINALWIDTH" val="3701.537"/>
  <p:tag name="LATEXADDIN" val="\documentclass{article}&#10;\usepackage{amsmath,amssymb}&#10;\usepackage{xcolor}&#10;\pagestyle{empty}&#10;\begin{document}&#10;\[ \Big[ \sum_{m=1}^{M} \epsilon_{m}(\mathbf{x}) \Big]^2 \leq M \sum_{m=1}^{M} \epsilon_{m}(\mathbf{x})^2 \Rightarrow \Big[ \frac{1}{M} \sum_{m=1}^{M} \epsilon_{m}(\mathbf{x}) \Big]^2  \leq \frac{1}{M} \sum_{m=1}^{M} \epsilon_{m}(\mathbf{x})^2  \]&#10;\end{document}"/>
  <p:tag name="IGUANATEXSIZE" val="20"/>
  <p:tag name="IGUANATEXCURSOR" val="3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971.1286"/>
  <p:tag name="LATEXADDIN" val="\documentclass{article}&#10;\usepackage{amsmath,amssymb}&#10;\usepackage{xcolor}&#10;\pagestyle{empty}&#10;\begin{document}&#10;\[ E_{Ensemble} \leq E_{Avg} \]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.4552"/>
  <p:tag name="ORIGINALWIDTH" val="2602.175"/>
  <p:tag name="LATEXADDIN" val="\documentclass{article}&#10;\usepackage{amsmath,amssymb}&#10;\usepackage{xcolor}&#10;\pagestyle{empty}&#10;\begin{document}&#10;\[ \hat{y}_{Ensemble} = arg \max_{i} \Big( \sum_{j=1}^{n} \delta(\hat{y}_j = i), ~~ i \in\{0, 1\} \Big) \]&#10;\end{document}"/>
  <p:tag name="IGUANATEXSIZE" val="18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.4552"/>
  <p:tag name="ORIGINALWIDTH" val="920.8849"/>
  <p:tag name="LATEXADDIN" val="\documentclass{article}&#10;\usepackage{amsmath,amssymb}&#10;\usepackage{xcolor}&#10;\pagestyle{empty}&#10;\begin{document}&#10;\[ \sum_{j=1}^{n} \delta (\hat{y}_j = 0) = 4 \]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.4552"/>
  <p:tag name="ORIGINALWIDTH" val="918.6352"/>
  <p:tag name="LATEXADDIN" val="\documentclass{article}&#10;\usepackage{amsmath,amssymb}&#10;\usepackage{xcolor}&#10;\pagestyle{empty}&#10;\begin{document}&#10;\[ \sum_{j=1}^{n} \delta (\hat{y}_j = 1) = 6 \]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9685"/>
  <p:tag name="ORIGINALWIDTH" val="1763.78"/>
  <p:tag name="LATEXADDIN" val="\documentclass{article}&#10;\usepackage{amsmath}&#10;\usepackage{xcolor}&#10;\pagestyle{empty}&#10;\begin{document}&#10;\[ Err (\mathbf{x}_0) = E \Big[ y - \hat{F} (\mathbf{x}) | \mathbf{x} = \mathbf{x}_0 \Big] ^2\] &#10;\end{document}"/>
  <p:tag name="IGUANATEXSIZE" val="24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27.4091"/>
  <p:tag name="LATEXADDIN" val="\documentclass{article}&#10;\usepackage{amsmath,amssymb}&#10;\usepackage{xcolor}&#10;\pagestyle{empty}&#10;\begin{document}&#10;\[ \hat{y}_{Ensemble} = 1 \]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3385.827"/>
  <p:tag name="LATEXADDIN" val="\documentclass{article}&#10;\usepackage{amsmath,amssymb}&#10;\usepackage{xcolor}&#10;\pagestyle{empty}&#10;\begin{document}&#10;\[ \hat{y}_{Ensemble} = arg \max_{i} \Big( \frac{\sum_{j=1}^{n} (TrnAcc_j) \cdot \delta(\hat{y}_j = i)}{\sum_{j=1}^{n} (TrnAcc_j)}, ~~ i \in\{0, 1\} \Big) \]&#10;\end{document}"/>
  <p:tag name="IGUANATEXSIZE" val="18"/>
  <p:tag name="IGUANATEXCURSOR" val="2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1934.008"/>
  <p:tag name="LATEXADDIN" val="\documentclass{article}&#10;\usepackage{amsmath,amssymb}&#10;\usepackage{xcolor}&#10;\pagestyle{empty}&#10;\begin{document}&#10;\[ \frac{\sum_{j=1}^{n} (TrnAcc_j) \cdot \delta(\hat{y}_j = 0)}{\sum_{j=1}^{n} (TrnAcc_j)} = 0.424\]&#10;\end{document}"/>
  <p:tag name="IGUANATEXSIZE" val="16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1931.758"/>
  <p:tag name="LATEXADDIN" val="\documentclass{article}&#10;\usepackage{amsmath,amssymb}&#10;\usepackage{xcolor}&#10;\pagestyle{empty}&#10;\begin{document}&#10;\[ \frac{\sum_{j=1}^{n} (TrnAcc_j) \cdot \delta(\hat{y}_j = 1)}{\sum_{j=1}^{n} (TrnAcc_j)} = 0.576\]&#10;\end{document}"/>
  <p:tag name="IGUANATEXSIZE" val="16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27.4091"/>
  <p:tag name="LATEXADDIN" val="\documentclass{article}&#10;\usepackage{amsmath,amssymb}&#10;\usepackage{xcolor}&#10;\pagestyle{empty}&#10;\begin{document}&#10;\[ \hat{y}_{Ensemble} = 1 \]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.4552"/>
  <p:tag name="ORIGINALWIDTH" val="2696.663"/>
  <p:tag name="LATEXADDIN" val="\documentclass{article}&#10;\usepackage{amsmath,amssymb}&#10;\usepackage{xcolor}&#10;\pagestyle{empty}&#10;\begin{document}&#10;\[ \hat{y}_{Ensemble} = arg \max_{i} \Big( \frac{1}{n} \sum_{j=1}^{n} P(y=i), ~~ i \in\{0, 1\} \Big) \]&#10;\end{document}"/>
  <p:tag name="IGUANATEXSIZE" val="18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27.4091"/>
  <p:tag name="LATEXADDIN" val="\documentclass{article}&#10;\usepackage{amsmath,amssymb}&#10;\usepackage{xcolor}&#10;\pagestyle{empty}&#10;\begin{document}&#10;\[ \hat{y}_{Ensemble} = 1 \]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.4552"/>
  <p:tag name="ORIGINALWIDTH" val="1127.859"/>
  <p:tag name="LATEXADDIN" val="\documentclass{article}&#10;\usepackage{amsmath,amssymb}&#10;\usepackage{xcolor}&#10;\pagestyle{empty}&#10;\begin{document}&#10;\[ \sum_{j=1}^{n} P(y=0) = 0.375 \]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.4552"/>
  <p:tag name="ORIGINALWIDTH" val="1127.859"/>
  <p:tag name="LATEXADDIN" val="\documentclass{article}&#10;\usepackage{amsmath,amssymb}&#10;\usepackage{xcolor}&#10;\pagestyle{empty}&#10;\begin{document}&#10;\[ \sum_{j=1}^{n} P(y=1) = 0.625 \]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9685"/>
  <p:tag name="ORIGINALWIDTH" val="2658.418"/>
  <p:tag name="LATEXADDIN" val="\documentclass{article}&#10;\usepackage{amsmath}&#10;\usepackage{xcolor}&#10;\pagestyle{empty}&#10;\begin{document}&#10;\[ = {\color{blue}\Big[ \hat{F}^* (\mathbf{x}_0) - \bar{F}(\mathbf{x}_0) \Big] ^2} + {\color{red} E \Big[ \bar{F}(\mathbf{x}_0) - \hat{F} (\mathbf{x}_0) \Big] ^2} + \sigma^2 \]&#10;\end{document}"/>
  <p:tag name="IGUANATEXSIZE" val="24"/>
  <p:tag name="IGUANATEXCURSOR" val="2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1977.503"/>
  <p:tag name="LATEXADDIN" val="\documentclass{article}&#10;\usepackage{amsmath}&#10;\usepackage{xcolor}&#10;\pagestyle{empty}&#10;\begin{document}&#10;\[ = \textcolor{blue}{Bias^2 \big( \hat{F}(\mathbf{x}_0) \big)} + \textcolor{red}{Var \big( \hat{F} (\mathbf{x}_0) \big)} + \sigma^2 \]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9685"/>
  <p:tag name="ORIGINALWIDTH" val="1763.78"/>
  <p:tag name="LATEXADDIN" val="\documentclass{article}&#10;\usepackage{amsmath}&#10;\usepackage{xcolor}&#10;\pagestyle{empty}&#10;\begin{document}&#10;\[ Err (\mathbf{x}_0) = E \Big[ y - \hat{F} (\mathbf{x}) | \mathbf{x} = \mathbf{x}_0 \Big] ^2\] &#10;\end{document}"/>
  <p:tag name="IGUANATEXSIZE" val="24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9685"/>
  <p:tag name="ORIGINALWIDTH" val="1448.069"/>
  <p:tag name="LATEXADDIN" val="\documentclass{article}&#10;\usepackage{amsmath}&#10;\usepackage{xcolor}&#10;\pagestyle{empty}&#10;\begin{document}&#10;\[ = E \Big[ \hat{F}^* (\mathbf{x}_0) + \epsilon - \hat{F} (\mathbf{x}_0) \Big] ^2\] &#10;\end{document}"/>
  <p:tag name="IGUANATEXSIZE" val="24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33.1458"/>
  <p:tag name="LATEXADDIN" val="\documentclass{article}&#10;\usepackage{amsmath}&#10;\usepackage{xcolor}&#10;\pagestyle{empty}&#10;\begin{document}&#10;\[\color{brown} (y = F^* (\mathbf{x}) + \epsilon )\] &#10;\end{document}"/>
  <p:tag name="IGUANATEXSIZE" val="18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9685"/>
  <p:tag name="ORIGINALWIDTH" val="1529.059"/>
  <p:tag name="LATEXADDIN" val="\documentclass{article}&#10;\usepackage{amsmath}&#10;\usepackage{xcolor}&#10;\pagestyle{empty}&#10;\begin{document}&#10;\[ = E \Big[ \hat{F}^* (\mathbf{x}_0) - \hat{F} (\mathbf{x}_0) \Big] ^2 + \sigma^2 \]&#10;\end{document}"/>
  <p:tag name="IGUANATEXSIZE" val="24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9685"/>
  <p:tag name="ORIGINALWIDTH" val="2484.439"/>
  <p:tag name="LATEXADDIN" val="\documentclass{article}&#10;\usepackage{amsmath}&#10;\usepackage{xcolor}&#10;\pagestyle{empty}&#10;\begin{document}&#10;\[ = E \Big[ \hat{F}^* (\mathbf{x}_0) - \bar{F}(\mathbf{x}_0) + \bar{F}(\mathbf{x}_0) - \hat{F} (\mathbf{x}_0) \Big] ^2 + \sigma^2 \]&#10;\end{document}"/>
  <p:tag name="IGUANATEXSIZE" val="24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333399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333399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333399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333399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333399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333399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조화">
  <a:themeElements>
    <a:clrScheme name="조화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조화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조화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조화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조화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조화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조화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조화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조화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49557</TotalTime>
  <Words>1620</Words>
  <Application>Microsoft Office PowerPoint</Application>
  <PresentationFormat>화면 슬라이드 쇼(4:3)</PresentationFormat>
  <Paragraphs>512</Paragraphs>
  <Slides>44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60" baseType="lpstr">
      <vt:lpstr>굴림</vt:lpstr>
      <vt:lpstr>나눔고딕</vt:lpstr>
      <vt:lpstr>맑은 고딕</vt:lpstr>
      <vt:lpstr>Arial</vt:lpstr>
      <vt:lpstr>Calibri</vt:lpstr>
      <vt:lpstr>Cambria Math</vt:lpstr>
      <vt:lpstr>Corbel</vt:lpstr>
      <vt:lpstr>Gill Sans MT</vt:lpstr>
      <vt:lpstr>Tahoma</vt:lpstr>
      <vt:lpstr>Times New Roman</vt:lpstr>
      <vt:lpstr>Wingdings</vt:lpstr>
      <vt:lpstr>1_디자인 사용자 지정</vt:lpstr>
      <vt:lpstr>2_디자인 사용자 지정</vt:lpstr>
      <vt:lpstr>3_디자인 사용자 지정</vt:lpstr>
      <vt:lpstr>조화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sbkim</dc:creator>
  <cp:lastModifiedBy>이한규[ 대학원석·박사통합과정수료연구(재학) / 산업경영공학과 ]</cp:lastModifiedBy>
  <cp:revision>503</cp:revision>
  <dcterms:created xsi:type="dcterms:W3CDTF">2013-03-13T06:37:48Z</dcterms:created>
  <dcterms:modified xsi:type="dcterms:W3CDTF">2019-04-19T13:43:46Z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C:\Users\Seoung Bum Kim\Dropbox\Teaching\Korea University\2019\Spring\Data Mining\Lecture Slides\2019\E_선형회귀모델1.pptx</vt:lpwstr>
  </property>
</Properties>
</file>